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36"/>
  </p:notesMasterIdLst>
  <p:handoutMasterIdLst>
    <p:handoutMasterId r:id="rId37"/>
  </p:handoutMasterIdLst>
  <p:sldIdLst>
    <p:sldId id="256" r:id="rId2"/>
    <p:sldId id="285" r:id="rId3"/>
    <p:sldId id="286" r:id="rId4"/>
    <p:sldId id="344" r:id="rId5"/>
    <p:sldId id="339" r:id="rId6"/>
    <p:sldId id="345" r:id="rId7"/>
    <p:sldId id="289" r:id="rId8"/>
    <p:sldId id="291" r:id="rId9"/>
    <p:sldId id="292" r:id="rId10"/>
    <p:sldId id="293" r:id="rId11"/>
    <p:sldId id="295" r:id="rId12"/>
    <p:sldId id="296" r:id="rId13"/>
    <p:sldId id="301" r:id="rId14"/>
    <p:sldId id="321" r:id="rId15"/>
    <p:sldId id="297" r:id="rId16"/>
    <p:sldId id="298" r:id="rId17"/>
    <p:sldId id="314" r:id="rId18"/>
    <p:sldId id="335" r:id="rId19"/>
    <p:sldId id="299" r:id="rId20"/>
    <p:sldId id="300" r:id="rId21"/>
    <p:sldId id="315" r:id="rId22"/>
    <p:sldId id="316" r:id="rId23"/>
    <p:sldId id="317" r:id="rId24"/>
    <p:sldId id="346" r:id="rId25"/>
    <p:sldId id="304" r:id="rId26"/>
    <p:sldId id="322" r:id="rId27"/>
    <p:sldId id="332" r:id="rId28"/>
    <p:sldId id="340" r:id="rId29"/>
    <p:sldId id="323" r:id="rId30"/>
    <p:sldId id="324" r:id="rId31"/>
    <p:sldId id="341" r:id="rId32"/>
    <p:sldId id="343" r:id="rId33"/>
    <p:sldId id="347" r:id="rId34"/>
    <p:sldId id="258" r:id="rId35"/>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entury Gothic"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3F11"/>
    <a:srgbClr val="92A977"/>
    <a:srgbClr val="4D4D4D"/>
    <a:srgbClr val="1C1C1C"/>
    <a:srgbClr val="777777"/>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5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1"/>
            <a:ext cx="3038475" cy="465138"/>
          </a:xfrm>
          <a:prstGeom prst="rect">
            <a:avLst/>
          </a:prstGeom>
        </p:spPr>
        <p:txBody>
          <a:bodyPr vert="horz" lIns="91404" tIns="45701" rIns="91404" bIns="45701" rtlCol="0"/>
          <a:lstStyle>
            <a:lvl1pPr algn="l">
              <a:defRPr sz="1200"/>
            </a:lvl1pPr>
          </a:lstStyle>
          <a:p>
            <a:endParaRPr lang="en-US" dirty="0"/>
          </a:p>
        </p:txBody>
      </p:sp>
      <p:sp>
        <p:nvSpPr>
          <p:cNvPr id="3" name="Date Placeholder 2"/>
          <p:cNvSpPr>
            <a:spLocks noGrp="1"/>
          </p:cNvSpPr>
          <p:nvPr>
            <p:ph type="dt" sz="quarter" idx="1"/>
          </p:nvPr>
        </p:nvSpPr>
        <p:spPr>
          <a:xfrm>
            <a:off x="3970341" y="1"/>
            <a:ext cx="3038475" cy="465138"/>
          </a:xfrm>
          <a:prstGeom prst="rect">
            <a:avLst/>
          </a:prstGeom>
        </p:spPr>
        <p:txBody>
          <a:bodyPr vert="horz" lIns="91404" tIns="45701" rIns="91404" bIns="45701" rtlCol="0"/>
          <a:lstStyle>
            <a:lvl1pPr algn="r">
              <a:defRPr sz="1200"/>
            </a:lvl1pPr>
          </a:lstStyle>
          <a:p>
            <a:fld id="{D7F5D2CF-036D-4041-A698-B2088EF242BD}" type="datetimeFigureOut">
              <a:rPr lang="en-US" smtClean="0"/>
              <a:t>4/20/2018</a:t>
            </a:fld>
            <a:endParaRPr lang="en-US" dirty="0"/>
          </a:p>
        </p:txBody>
      </p:sp>
      <p:sp>
        <p:nvSpPr>
          <p:cNvPr id="4" name="Footer Placeholder 3"/>
          <p:cNvSpPr>
            <a:spLocks noGrp="1"/>
          </p:cNvSpPr>
          <p:nvPr>
            <p:ph type="ftr" sz="quarter" idx="2"/>
          </p:nvPr>
        </p:nvSpPr>
        <p:spPr>
          <a:xfrm>
            <a:off x="9" y="8829675"/>
            <a:ext cx="3038475" cy="465138"/>
          </a:xfrm>
          <a:prstGeom prst="rect">
            <a:avLst/>
          </a:prstGeom>
        </p:spPr>
        <p:txBody>
          <a:bodyPr vert="horz" lIns="91404" tIns="45701" rIns="91404" bIns="4570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1" y="8829675"/>
            <a:ext cx="3038475" cy="465138"/>
          </a:xfrm>
          <a:prstGeom prst="rect">
            <a:avLst/>
          </a:prstGeom>
        </p:spPr>
        <p:txBody>
          <a:bodyPr vert="horz" lIns="91404" tIns="45701" rIns="91404" bIns="45701" rtlCol="0" anchor="b"/>
          <a:lstStyle>
            <a:lvl1pPr algn="r">
              <a:defRPr sz="1200"/>
            </a:lvl1pPr>
          </a:lstStyle>
          <a:p>
            <a:fld id="{8A4E3A34-E4F1-4EB0-9CCD-BABC6D4B47D3}" type="slidenum">
              <a:rPr lang="en-US" smtClean="0"/>
              <a:t>‹#›</a:t>
            </a:fld>
            <a:endParaRPr lang="en-US" dirty="0"/>
          </a:p>
        </p:txBody>
      </p:sp>
    </p:spTree>
    <p:extLst>
      <p:ext uri="{BB962C8B-B14F-4D97-AF65-F5344CB8AC3E}">
        <p14:creationId xmlns:p14="http://schemas.microsoft.com/office/powerpoint/2010/main" val="10516220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1"/>
            <a:ext cx="3038475" cy="465138"/>
          </a:xfrm>
          <a:prstGeom prst="rect">
            <a:avLst/>
          </a:prstGeom>
        </p:spPr>
        <p:txBody>
          <a:bodyPr vert="horz" lIns="91404" tIns="45701" rIns="91404" bIns="45701" rtlCol="0"/>
          <a:lstStyle>
            <a:lvl1pPr algn="l">
              <a:defRPr sz="1200"/>
            </a:lvl1pPr>
          </a:lstStyle>
          <a:p>
            <a:endParaRPr lang="en-US" dirty="0"/>
          </a:p>
        </p:txBody>
      </p:sp>
      <p:sp>
        <p:nvSpPr>
          <p:cNvPr id="3" name="Date Placeholder 2"/>
          <p:cNvSpPr>
            <a:spLocks noGrp="1"/>
          </p:cNvSpPr>
          <p:nvPr>
            <p:ph type="dt" idx="1"/>
          </p:nvPr>
        </p:nvSpPr>
        <p:spPr>
          <a:xfrm>
            <a:off x="3970341" y="1"/>
            <a:ext cx="3038475" cy="465138"/>
          </a:xfrm>
          <a:prstGeom prst="rect">
            <a:avLst/>
          </a:prstGeom>
        </p:spPr>
        <p:txBody>
          <a:bodyPr vert="horz" lIns="91404" tIns="45701" rIns="91404" bIns="45701" rtlCol="0"/>
          <a:lstStyle>
            <a:lvl1pPr algn="r">
              <a:defRPr sz="1200"/>
            </a:lvl1pPr>
          </a:lstStyle>
          <a:p>
            <a:fld id="{23750388-E596-4B4B-BD71-F4ABEBA690A6}" type="datetimeFigureOut">
              <a:rPr lang="en-US" smtClean="0"/>
              <a:t>4/20/2018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04" tIns="45701" rIns="91404" bIns="45701" rtlCol="0" anchor="ctr"/>
          <a:lstStyle/>
          <a:p>
            <a:endParaRPr lang="en-US" dirty="0"/>
          </a:p>
        </p:txBody>
      </p:sp>
      <p:sp>
        <p:nvSpPr>
          <p:cNvPr id="5" name="Notes Placeholder 4"/>
          <p:cNvSpPr>
            <a:spLocks noGrp="1"/>
          </p:cNvSpPr>
          <p:nvPr>
            <p:ph type="body" sz="quarter" idx="3"/>
          </p:nvPr>
        </p:nvSpPr>
        <p:spPr>
          <a:xfrm>
            <a:off x="701678" y="4416437"/>
            <a:ext cx="5607050" cy="4183063"/>
          </a:xfrm>
          <a:prstGeom prst="rect">
            <a:avLst/>
          </a:prstGeom>
        </p:spPr>
        <p:txBody>
          <a:bodyPr vert="horz" lIns="91404" tIns="45701" rIns="91404" bIns="4570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9" y="8829675"/>
            <a:ext cx="3038475" cy="465138"/>
          </a:xfrm>
          <a:prstGeom prst="rect">
            <a:avLst/>
          </a:prstGeom>
        </p:spPr>
        <p:txBody>
          <a:bodyPr vert="horz" lIns="91404" tIns="45701" rIns="91404" bIns="4570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41" y="8829675"/>
            <a:ext cx="3038475" cy="465138"/>
          </a:xfrm>
          <a:prstGeom prst="rect">
            <a:avLst/>
          </a:prstGeom>
        </p:spPr>
        <p:txBody>
          <a:bodyPr vert="horz" lIns="91404" tIns="45701" rIns="91404" bIns="45701" rtlCol="0" anchor="b"/>
          <a:lstStyle>
            <a:lvl1pPr algn="r">
              <a:defRPr sz="1200"/>
            </a:lvl1pPr>
          </a:lstStyle>
          <a:p>
            <a:fld id="{F6301EB5-89ED-4ABF-96F4-3E88AD0CD493}" type="slidenum">
              <a:rPr lang="en-US" smtClean="0"/>
              <a:t>‹#›</a:t>
            </a:fld>
            <a:endParaRPr lang="en-US" dirty="0"/>
          </a:p>
        </p:txBody>
      </p:sp>
    </p:spTree>
    <p:extLst>
      <p:ext uri="{BB962C8B-B14F-4D97-AF65-F5344CB8AC3E}">
        <p14:creationId xmlns:p14="http://schemas.microsoft.com/office/powerpoint/2010/main" val="4328059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301EB5-89ED-4ABF-96F4-3E88AD0CD493}" type="slidenum">
              <a:rPr lang="en-US" smtClean="0"/>
              <a:t>1</a:t>
            </a:fld>
            <a:endParaRPr lang="en-US" dirty="0"/>
          </a:p>
        </p:txBody>
      </p:sp>
    </p:spTree>
    <p:extLst>
      <p:ext uri="{BB962C8B-B14F-4D97-AF65-F5344CB8AC3E}">
        <p14:creationId xmlns:p14="http://schemas.microsoft.com/office/powerpoint/2010/main" val="38170217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10</a:t>
            </a:fld>
            <a:endParaRPr lang="en-US" dirty="0"/>
          </a:p>
        </p:txBody>
      </p:sp>
    </p:spTree>
    <p:extLst>
      <p:ext uri="{BB962C8B-B14F-4D97-AF65-F5344CB8AC3E}">
        <p14:creationId xmlns:p14="http://schemas.microsoft.com/office/powerpoint/2010/main" val="1131796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11</a:t>
            </a:fld>
            <a:endParaRPr lang="en-US" dirty="0"/>
          </a:p>
        </p:txBody>
      </p:sp>
    </p:spTree>
    <p:extLst>
      <p:ext uri="{BB962C8B-B14F-4D97-AF65-F5344CB8AC3E}">
        <p14:creationId xmlns:p14="http://schemas.microsoft.com/office/powerpoint/2010/main" val="126756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12</a:t>
            </a:fld>
            <a:endParaRPr lang="en-US" dirty="0"/>
          </a:p>
        </p:txBody>
      </p:sp>
    </p:spTree>
    <p:extLst>
      <p:ext uri="{BB962C8B-B14F-4D97-AF65-F5344CB8AC3E}">
        <p14:creationId xmlns:p14="http://schemas.microsoft.com/office/powerpoint/2010/main" val="1949841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13</a:t>
            </a:fld>
            <a:endParaRPr lang="en-US" dirty="0"/>
          </a:p>
        </p:txBody>
      </p:sp>
    </p:spTree>
    <p:extLst>
      <p:ext uri="{BB962C8B-B14F-4D97-AF65-F5344CB8AC3E}">
        <p14:creationId xmlns:p14="http://schemas.microsoft.com/office/powerpoint/2010/main" val="26327371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14</a:t>
            </a:fld>
            <a:endParaRPr lang="en-US" dirty="0"/>
          </a:p>
        </p:txBody>
      </p:sp>
    </p:spTree>
    <p:extLst>
      <p:ext uri="{BB962C8B-B14F-4D97-AF65-F5344CB8AC3E}">
        <p14:creationId xmlns:p14="http://schemas.microsoft.com/office/powerpoint/2010/main" val="29052204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15</a:t>
            </a:fld>
            <a:endParaRPr lang="en-US" dirty="0"/>
          </a:p>
        </p:txBody>
      </p:sp>
    </p:spTree>
    <p:extLst>
      <p:ext uri="{BB962C8B-B14F-4D97-AF65-F5344CB8AC3E}">
        <p14:creationId xmlns:p14="http://schemas.microsoft.com/office/powerpoint/2010/main" val="35003008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16</a:t>
            </a:fld>
            <a:endParaRPr lang="en-US" dirty="0"/>
          </a:p>
        </p:txBody>
      </p:sp>
    </p:spTree>
    <p:extLst>
      <p:ext uri="{BB962C8B-B14F-4D97-AF65-F5344CB8AC3E}">
        <p14:creationId xmlns:p14="http://schemas.microsoft.com/office/powerpoint/2010/main" val="6264712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17</a:t>
            </a:fld>
            <a:endParaRPr lang="en-US" dirty="0"/>
          </a:p>
        </p:txBody>
      </p:sp>
    </p:spTree>
    <p:extLst>
      <p:ext uri="{BB962C8B-B14F-4D97-AF65-F5344CB8AC3E}">
        <p14:creationId xmlns:p14="http://schemas.microsoft.com/office/powerpoint/2010/main" val="23101872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18</a:t>
            </a:fld>
            <a:endParaRPr lang="en-US" dirty="0"/>
          </a:p>
        </p:txBody>
      </p:sp>
    </p:spTree>
    <p:extLst>
      <p:ext uri="{BB962C8B-B14F-4D97-AF65-F5344CB8AC3E}">
        <p14:creationId xmlns:p14="http://schemas.microsoft.com/office/powerpoint/2010/main" val="35875410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19</a:t>
            </a:fld>
            <a:endParaRPr lang="en-US" dirty="0"/>
          </a:p>
        </p:txBody>
      </p:sp>
    </p:spTree>
    <p:extLst>
      <p:ext uri="{BB962C8B-B14F-4D97-AF65-F5344CB8AC3E}">
        <p14:creationId xmlns:p14="http://schemas.microsoft.com/office/powerpoint/2010/main" val="488616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2</a:t>
            </a:fld>
            <a:endParaRPr lang="en-US" dirty="0"/>
          </a:p>
        </p:txBody>
      </p:sp>
    </p:spTree>
    <p:extLst>
      <p:ext uri="{BB962C8B-B14F-4D97-AF65-F5344CB8AC3E}">
        <p14:creationId xmlns:p14="http://schemas.microsoft.com/office/powerpoint/2010/main" val="9524582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301EB5-89ED-4ABF-96F4-3E88AD0CD493}" type="slidenum">
              <a:rPr lang="en-US" smtClean="0"/>
              <a:t>20</a:t>
            </a:fld>
            <a:endParaRPr lang="en-US" dirty="0"/>
          </a:p>
        </p:txBody>
      </p:sp>
    </p:spTree>
    <p:extLst>
      <p:ext uri="{BB962C8B-B14F-4D97-AF65-F5344CB8AC3E}">
        <p14:creationId xmlns:p14="http://schemas.microsoft.com/office/powerpoint/2010/main" val="33237998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301EB5-89ED-4ABF-96F4-3E88AD0CD493}" type="slidenum">
              <a:rPr lang="en-US" smtClean="0"/>
              <a:t>21</a:t>
            </a:fld>
            <a:endParaRPr lang="en-US" dirty="0"/>
          </a:p>
        </p:txBody>
      </p:sp>
    </p:spTree>
    <p:extLst>
      <p:ext uri="{BB962C8B-B14F-4D97-AF65-F5344CB8AC3E}">
        <p14:creationId xmlns:p14="http://schemas.microsoft.com/office/powerpoint/2010/main" val="33237998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301EB5-89ED-4ABF-96F4-3E88AD0CD493}" type="slidenum">
              <a:rPr lang="en-US" smtClean="0"/>
              <a:t>22</a:t>
            </a:fld>
            <a:endParaRPr lang="en-US" dirty="0"/>
          </a:p>
        </p:txBody>
      </p:sp>
    </p:spTree>
    <p:extLst>
      <p:ext uri="{BB962C8B-B14F-4D97-AF65-F5344CB8AC3E}">
        <p14:creationId xmlns:p14="http://schemas.microsoft.com/office/powerpoint/2010/main" val="33237998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301EB5-89ED-4ABF-96F4-3E88AD0CD493}" type="slidenum">
              <a:rPr lang="en-US" smtClean="0"/>
              <a:t>23</a:t>
            </a:fld>
            <a:endParaRPr lang="en-US" dirty="0"/>
          </a:p>
        </p:txBody>
      </p:sp>
    </p:spTree>
    <p:extLst>
      <p:ext uri="{BB962C8B-B14F-4D97-AF65-F5344CB8AC3E}">
        <p14:creationId xmlns:p14="http://schemas.microsoft.com/office/powerpoint/2010/main" val="33237998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24</a:t>
            </a:fld>
            <a:endParaRPr lang="en-US" dirty="0"/>
          </a:p>
        </p:txBody>
      </p:sp>
    </p:spTree>
    <p:extLst>
      <p:ext uri="{BB962C8B-B14F-4D97-AF65-F5344CB8AC3E}">
        <p14:creationId xmlns:p14="http://schemas.microsoft.com/office/powerpoint/2010/main" val="38122791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301EB5-89ED-4ABF-96F4-3E88AD0CD493}" type="slidenum">
              <a:rPr lang="en-US" smtClean="0"/>
              <a:t>25</a:t>
            </a:fld>
            <a:endParaRPr lang="en-US" dirty="0"/>
          </a:p>
        </p:txBody>
      </p:sp>
    </p:spTree>
    <p:extLst>
      <p:ext uri="{BB962C8B-B14F-4D97-AF65-F5344CB8AC3E}">
        <p14:creationId xmlns:p14="http://schemas.microsoft.com/office/powerpoint/2010/main" val="33237998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301EB5-89ED-4ABF-96F4-3E88AD0CD493}" type="slidenum">
              <a:rPr lang="en-US" smtClean="0"/>
              <a:t>26</a:t>
            </a:fld>
            <a:endParaRPr lang="en-US" dirty="0"/>
          </a:p>
        </p:txBody>
      </p:sp>
    </p:spTree>
    <p:extLst>
      <p:ext uri="{BB962C8B-B14F-4D97-AF65-F5344CB8AC3E}">
        <p14:creationId xmlns:p14="http://schemas.microsoft.com/office/powerpoint/2010/main" val="33237998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301EB5-89ED-4ABF-96F4-3E88AD0CD493}" type="slidenum">
              <a:rPr lang="en-US" smtClean="0"/>
              <a:t>27</a:t>
            </a:fld>
            <a:endParaRPr lang="en-US" dirty="0"/>
          </a:p>
        </p:txBody>
      </p:sp>
    </p:spTree>
    <p:extLst>
      <p:ext uri="{BB962C8B-B14F-4D97-AF65-F5344CB8AC3E}">
        <p14:creationId xmlns:p14="http://schemas.microsoft.com/office/powerpoint/2010/main" val="33237998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28</a:t>
            </a:fld>
            <a:endParaRPr lang="en-US" dirty="0"/>
          </a:p>
        </p:txBody>
      </p:sp>
    </p:spTree>
    <p:extLst>
      <p:ext uri="{BB962C8B-B14F-4D97-AF65-F5344CB8AC3E}">
        <p14:creationId xmlns:p14="http://schemas.microsoft.com/office/powerpoint/2010/main" val="39501150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301EB5-89ED-4ABF-96F4-3E88AD0CD493}" type="slidenum">
              <a:rPr lang="en-US" smtClean="0"/>
              <a:t>29</a:t>
            </a:fld>
            <a:endParaRPr lang="en-US" dirty="0"/>
          </a:p>
        </p:txBody>
      </p:sp>
    </p:spTree>
    <p:extLst>
      <p:ext uri="{BB962C8B-B14F-4D97-AF65-F5344CB8AC3E}">
        <p14:creationId xmlns:p14="http://schemas.microsoft.com/office/powerpoint/2010/main" val="3323799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3</a:t>
            </a:fld>
            <a:endParaRPr lang="en-US" dirty="0"/>
          </a:p>
        </p:txBody>
      </p:sp>
    </p:spTree>
    <p:extLst>
      <p:ext uri="{BB962C8B-B14F-4D97-AF65-F5344CB8AC3E}">
        <p14:creationId xmlns:p14="http://schemas.microsoft.com/office/powerpoint/2010/main" val="12369567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301EB5-89ED-4ABF-96F4-3E88AD0CD493}" type="slidenum">
              <a:rPr lang="en-US" smtClean="0"/>
              <a:t>30</a:t>
            </a:fld>
            <a:endParaRPr lang="en-US" dirty="0"/>
          </a:p>
        </p:txBody>
      </p:sp>
    </p:spTree>
    <p:extLst>
      <p:ext uri="{BB962C8B-B14F-4D97-AF65-F5344CB8AC3E}">
        <p14:creationId xmlns:p14="http://schemas.microsoft.com/office/powerpoint/2010/main" val="33237998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31</a:t>
            </a:fld>
            <a:endParaRPr lang="en-US" dirty="0"/>
          </a:p>
        </p:txBody>
      </p:sp>
    </p:spTree>
    <p:extLst>
      <p:ext uri="{BB962C8B-B14F-4D97-AF65-F5344CB8AC3E}">
        <p14:creationId xmlns:p14="http://schemas.microsoft.com/office/powerpoint/2010/main" val="14357526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32</a:t>
            </a:fld>
            <a:endParaRPr lang="en-US" dirty="0"/>
          </a:p>
        </p:txBody>
      </p:sp>
    </p:spTree>
    <p:extLst>
      <p:ext uri="{BB962C8B-B14F-4D97-AF65-F5344CB8AC3E}">
        <p14:creationId xmlns:p14="http://schemas.microsoft.com/office/powerpoint/2010/main" val="23865576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33</a:t>
            </a:fld>
            <a:endParaRPr lang="en-US" dirty="0"/>
          </a:p>
        </p:txBody>
      </p:sp>
    </p:spTree>
    <p:extLst>
      <p:ext uri="{BB962C8B-B14F-4D97-AF65-F5344CB8AC3E}">
        <p14:creationId xmlns:p14="http://schemas.microsoft.com/office/powerpoint/2010/main" val="13133383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34</a:t>
            </a:fld>
            <a:endParaRPr lang="en-US" dirty="0"/>
          </a:p>
        </p:txBody>
      </p:sp>
    </p:spTree>
    <p:extLst>
      <p:ext uri="{BB962C8B-B14F-4D97-AF65-F5344CB8AC3E}">
        <p14:creationId xmlns:p14="http://schemas.microsoft.com/office/powerpoint/2010/main" val="2029506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4</a:t>
            </a:fld>
            <a:endParaRPr lang="en-US" dirty="0"/>
          </a:p>
        </p:txBody>
      </p:sp>
    </p:spTree>
    <p:extLst>
      <p:ext uri="{BB962C8B-B14F-4D97-AF65-F5344CB8AC3E}">
        <p14:creationId xmlns:p14="http://schemas.microsoft.com/office/powerpoint/2010/main" val="8202448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5</a:t>
            </a:fld>
            <a:endParaRPr lang="en-US" dirty="0"/>
          </a:p>
        </p:txBody>
      </p:sp>
    </p:spTree>
    <p:extLst>
      <p:ext uri="{BB962C8B-B14F-4D97-AF65-F5344CB8AC3E}">
        <p14:creationId xmlns:p14="http://schemas.microsoft.com/office/powerpoint/2010/main" val="1142418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6</a:t>
            </a:fld>
            <a:endParaRPr lang="en-US" dirty="0"/>
          </a:p>
        </p:txBody>
      </p:sp>
    </p:spTree>
    <p:extLst>
      <p:ext uri="{BB962C8B-B14F-4D97-AF65-F5344CB8AC3E}">
        <p14:creationId xmlns:p14="http://schemas.microsoft.com/office/powerpoint/2010/main" val="3917832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7</a:t>
            </a:fld>
            <a:endParaRPr lang="en-US" dirty="0"/>
          </a:p>
        </p:txBody>
      </p:sp>
    </p:spTree>
    <p:extLst>
      <p:ext uri="{BB962C8B-B14F-4D97-AF65-F5344CB8AC3E}">
        <p14:creationId xmlns:p14="http://schemas.microsoft.com/office/powerpoint/2010/main" val="1049392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8</a:t>
            </a:fld>
            <a:endParaRPr lang="en-US" dirty="0"/>
          </a:p>
        </p:txBody>
      </p:sp>
    </p:spTree>
    <p:extLst>
      <p:ext uri="{BB962C8B-B14F-4D97-AF65-F5344CB8AC3E}">
        <p14:creationId xmlns:p14="http://schemas.microsoft.com/office/powerpoint/2010/main" val="28603525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301EB5-89ED-4ABF-96F4-3E88AD0CD493}" type="slidenum">
              <a:rPr lang="en-US" smtClean="0"/>
              <a:t>9</a:t>
            </a:fld>
            <a:endParaRPr lang="en-US" dirty="0"/>
          </a:p>
        </p:txBody>
      </p:sp>
    </p:spTree>
    <p:extLst>
      <p:ext uri="{BB962C8B-B14F-4D97-AF65-F5344CB8AC3E}">
        <p14:creationId xmlns:p14="http://schemas.microsoft.com/office/powerpoint/2010/main" val="1251237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FDA31FF2-7F0A-4C39-A569-4D44994B68B0}" type="slidenum">
              <a:rPr lang="en-US" altLang="en-US" smtClean="0"/>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26D48BBB-BD22-4847-9DC6-9EC97DDA88EE}" type="slidenum">
              <a:rPr lang="en-US" altLang="en-US" smtClean="0"/>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4B65EB26-6D57-41DA-B6BD-8CC5148F007D}" type="slidenum">
              <a:rPr lang="en-US" altLang="en-US" smtClean="0"/>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lvl1pPr>
              <a:defRPr sz="1400">
                <a:latin typeface="Cambria" panose="02040503050406030204" pitchFamily="18" charset="0"/>
              </a:defRPr>
            </a:lvl1pPr>
          </a:lstStyle>
          <a:p>
            <a:fld id="{FBE47F1D-90A0-4B9E-85F9-72F1E496F5D2}" type="slidenum">
              <a:rPr lang="en-US" altLang="en-US" smtClean="0"/>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ltLang="en-US" dirty="0"/>
          </a:p>
        </p:txBody>
      </p:sp>
      <p:sp>
        <p:nvSpPr>
          <p:cNvPr id="5" name="Footer Placeholder 4"/>
          <p:cNvSpPr>
            <a:spLocks noGrp="1"/>
          </p:cNvSpPr>
          <p:nvPr>
            <p:ph type="ftr" sz="quarter" idx="11"/>
          </p:nvPr>
        </p:nvSpPr>
        <p:spPr/>
        <p:txBody>
          <a:bodyPr/>
          <a:lstStyle/>
          <a:p>
            <a:endParaRPr lang="en-US" altLang="en-US" dirty="0"/>
          </a:p>
        </p:txBody>
      </p:sp>
      <p:sp>
        <p:nvSpPr>
          <p:cNvPr id="6" name="Slide Number Placeholder 5"/>
          <p:cNvSpPr>
            <a:spLocks noGrp="1"/>
          </p:cNvSpPr>
          <p:nvPr>
            <p:ph type="sldNum" sz="quarter" idx="12"/>
          </p:nvPr>
        </p:nvSpPr>
        <p:spPr/>
        <p:txBody>
          <a:bodyPr/>
          <a:lstStyle/>
          <a:p>
            <a:fld id="{897BF3C5-E790-4520-905A-A76DE421DAAA}" type="slidenum">
              <a:rPr lang="en-US" altLang="en-US" smtClean="0"/>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ltLang="en-US" dirty="0"/>
          </a:p>
        </p:txBody>
      </p:sp>
      <p:sp>
        <p:nvSpPr>
          <p:cNvPr id="6" name="Footer Placeholder 5"/>
          <p:cNvSpPr>
            <a:spLocks noGrp="1"/>
          </p:cNvSpPr>
          <p:nvPr>
            <p:ph type="ftr" sz="quarter" idx="11"/>
          </p:nvPr>
        </p:nvSpPr>
        <p:spPr/>
        <p:txBody>
          <a:bodyPr/>
          <a:lstStyle/>
          <a:p>
            <a:endParaRPr lang="en-US" altLang="en-US" dirty="0"/>
          </a:p>
        </p:txBody>
      </p:sp>
      <p:sp>
        <p:nvSpPr>
          <p:cNvPr id="7" name="Slide Number Placeholder 6"/>
          <p:cNvSpPr>
            <a:spLocks noGrp="1"/>
          </p:cNvSpPr>
          <p:nvPr>
            <p:ph type="sldNum" sz="quarter" idx="12"/>
          </p:nvPr>
        </p:nvSpPr>
        <p:spPr/>
        <p:txBody>
          <a:bodyPr/>
          <a:lstStyle/>
          <a:p>
            <a:fld id="{C3EBE4B4-1B75-4E50-B11E-6A42A0493896}" type="slidenum">
              <a:rPr lang="en-US" altLang="en-US" smtClean="0"/>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ltLang="en-US" dirty="0"/>
          </a:p>
        </p:txBody>
      </p:sp>
      <p:sp>
        <p:nvSpPr>
          <p:cNvPr id="8" name="Footer Placeholder 7"/>
          <p:cNvSpPr>
            <a:spLocks noGrp="1"/>
          </p:cNvSpPr>
          <p:nvPr>
            <p:ph type="ftr" sz="quarter" idx="11"/>
          </p:nvPr>
        </p:nvSpPr>
        <p:spPr/>
        <p:txBody>
          <a:bodyPr/>
          <a:lstStyle/>
          <a:p>
            <a:endParaRPr lang="en-US" altLang="en-US" dirty="0"/>
          </a:p>
        </p:txBody>
      </p:sp>
      <p:sp>
        <p:nvSpPr>
          <p:cNvPr id="9" name="Slide Number Placeholder 8"/>
          <p:cNvSpPr>
            <a:spLocks noGrp="1"/>
          </p:cNvSpPr>
          <p:nvPr>
            <p:ph type="sldNum" sz="quarter" idx="12"/>
          </p:nvPr>
        </p:nvSpPr>
        <p:spPr/>
        <p:txBody>
          <a:bodyPr/>
          <a:lstStyle/>
          <a:p>
            <a:fld id="{724768AC-12BD-49DA-9167-2B4B592C7629}" type="slidenum">
              <a:rPr lang="en-US" altLang="en-US" smtClean="0"/>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ltLang="en-US" dirty="0"/>
          </a:p>
        </p:txBody>
      </p:sp>
      <p:sp>
        <p:nvSpPr>
          <p:cNvPr id="4" name="Footer Placeholder 3"/>
          <p:cNvSpPr>
            <a:spLocks noGrp="1"/>
          </p:cNvSpPr>
          <p:nvPr>
            <p:ph type="ftr" sz="quarter" idx="11"/>
          </p:nvPr>
        </p:nvSpPr>
        <p:spPr/>
        <p:txBody>
          <a:bodyPr/>
          <a:lstStyle/>
          <a:p>
            <a:endParaRPr lang="en-US" altLang="en-US" dirty="0"/>
          </a:p>
        </p:txBody>
      </p:sp>
      <p:sp>
        <p:nvSpPr>
          <p:cNvPr id="5" name="Slide Number Placeholder 4"/>
          <p:cNvSpPr>
            <a:spLocks noGrp="1"/>
          </p:cNvSpPr>
          <p:nvPr>
            <p:ph type="sldNum" sz="quarter" idx="12"/>
          </p:nvPr>
        </p:nvSpPr>
        <p:spPr/>
        <p:txBody>
          <a:bodyPr/>
          <a:lstStyle/>
          <a:p>
            <a:fld id="{386A7923-FD41-459D-AE36-B27CDB6845FC}" type="slidenum">
              <a:rPr lang="en-US" altLang="en-US" smtClean="0"/>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dirty="0"/>
          </a:p>
        </p:txBody>
      </p:sp>
      <p:sp>
        <p:nvSpPr>
          <p:cNvPr id="3" name="Footer Placeholder 2"/>
          <p:cNvSpPr>
            <a:spLocks noGrp="1"/>
          </p:cNvSpPr>
          <p:nvPr>
            <p:ph type="ftr" sz="quarter" idx="11"/>
          </p:nvPr>
        </p:nvSpPr>
        <p:spPr/>
        <p:txBody>
          <a:bodyPr/>
          <a:lstStyle/>
          <a:p>
            <a:endParaRPr lang="en-US" altLang="en-US" dirty="0"/>
          </a:p>
        </p:txBody>
      </p:sp>
      <p:sp>
        <p:nvSpPr>
          <p:cNvPr id="4" name="Slide Number Placeholder 3"/>
          <p:cNvSpPr>
            <a:spLocks noGrp="1"/>
          </p:cNvSpPr>
          <p:nvPr>
            <p:ph type="sldNum" sz="quarter" idx="12"/>
          </p:nvPr>
        </p:nvSpPr>
        <p:spPr/>
        <p:txBody>
          <a:bodyPr/>
          <a:lstStyle/>
          <a:p>
            <a:fld id="{8D2BFA04-0D4A-4E0C-911D-A71B5E564EA4}" type="slidenum">
              <a:rPr lang="en-US" altLang="en-US" smtClean="0"/>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dirty="0"/>
          </a:p>
        </p:txBody>
      </p:sp>
      <p:sp>
        <p:nvSpPr>
          <p:cNvPr id="6" name="Footer Placeholder 5"/>
          <p:cNvSpPr>
            <a:spLocks noGrp="1"/>
          </p:cNvSpPr>
          <p:nvPr>
            <p:ph type="ftr" sz="quarter" idx="11"/>
          </p:nvPr>
        </p:nvSpPr>
        <p:spPr/>
        <p:txBody>
          <a:bodyPr/>
          <a:lstStyle/>
          <a:p>
            <a:endParaRPr lang="en-US" altLang="en-US" dirty="0"/>
          </a:p>
        </p:txBody>
      </p:sp>
      <p:sp>
        <p:nvSpPr>
          <p:cNvPr id="7" name="Slide Number Placeholder 6"/>
          <p:cNvSpPr>
            <a:spLocks noGrp="1"/>
          </p:cNvSpPr>
          <p:nvPr>
            <p:ph type="sldNum" sz="quarter" idx="12"/>
          </p:nvPr>
        </p:nvSpPr>
        <p:spPr/>
        <p:txBody>
          <a:bodyPr/>
          <a:lstStyle/>
          <a:p>
            <a:fld id="{38ADDA23-96CB-41C8-9A4E-DFC00F3E6D6D}" type="slidenum">
              <a:rPr lang="en-US" altLang="en-US" smtClean="0"/>
              <a:pPr/>
              <a:t>‹#›</a:t>
            </a:fld>
            <a:endParaRPr lang="en-US" alt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endParaRPr lang="en-US" altLang="en-US" dirty="0"/>
          </a:p>
        </p:txBody>
      </p:sp>
      <p:sp>
        <p:nvSpPr>
          <p:cNvPr id="9" name="Slide Number Placeholder 8"/>
          <p:cNvSpPr>
            <a:spLocks noGrp="1"/>
          </p:cNvSpPr>
          <p:nvPr>
            <p:ph type="sldNum" sz="quarter" idx="11"/>
          </p:nvPr>
        </p:nvSpPr>
        <p:spPr/>
        <p:txBody>
          <a:bodyPr/>
          <a:lstStyle/>
          <a:p>
            <a:fld id="{A4CAED0D-3E85-4746-B1A0-06AF5AF85DDC}" type="slidenum">
              <a:rPr lang="en-US" altLang="en-US" smtClean="0"/>
              <a:pPr/>
              <a:t>‹#›</a:t>
            </a:fld>
            <a:endParaRPr lang="en-US" altLang="en-US" dirty="0"/>
          </a:p>
        </p:txBody>
      </p:sp>
      <p:sp>
        <p:nvSpPr>
          <p:cNvPr id="10" name="Footer Placeholder 9"/>
          <p:cNvSpPr>
            <a:spLocks noGrp="1"/>
          </p:cNvSpPr>
          <p:nvPr>
            <p:ph type="ftr" sz="quarter" idx="12"/>
          </p:nvPr>
        </p:nvSpPr>
        <p:spPr/>
        <p:txBody>
          <a:bodyPr/>
          <a:lstStyle/>
          <a:p>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noFill/>
          </a:ln>
        </p:spPr>
        <p:txBody>
          <a:bodyPr vert="horz" lIns="0" tIns="0" rIns="0" bIns="0" rtlCol="0" anchor="ctr"/>
          <a:lstStyle>
            <a:lvl1pPr algn="ctr">
              <a:defRPr sz="1800">
                <a:solidFill>
                  <a:srgbClr val="FFFFFF"/>
                </a:solidFill>
              </a:defRPr>
            </a:lvl1pPr>
          </a:lstStyle>
          <a:p>
            <a:fld id="{187AD583-76CB-47A1-A9B7-A051013C3C3E}" type="slidenum">
              <a:rPr lang="en-US" altLang="en-US" smtClean="0"/>
              <a:pPr/>
              <a:t>‹#›</a:t>
            </a:fld>
            <a:endParaRPr lang="en-US" alt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lt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endParaRPr lang="en-US" alt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276" y="2819400"/>
            <a:ext cx="7601924" cy="1066800"/>
          </a:xfrm>
        </p:spPr>
        <p:txBody>
          <a:bodyPr/>
          <a:lstStyle/>
          <a:p>
            <a:r>
              <a:rPr lang="en-US" sz="3000" b="1" dirty="0">
                <a:solidFill>
                  <a:schemeClr val="accent6">
                    <a:lumMod val="75000"/>
                  </a:schemeClr>
                </a:solidFill>
                <a:latin typeface="Times New Roman" panose="02020603050405020304" pitchFamily="18" charset="0"/>
                <a:cs typeface="Times New Roman" panose="02020603050405020304" pitchFamily="18" charset="0"/>
              </a:rPr>
              <a:t/>
            </a:r>
            <a:br>
              <a:rPr lang="en-US" sz="3000" b="1" dirty="0">
                <a:solidFill>
                  <a:schemeClr val="accent6">
                    <a:lumMod val="75000"/>
                  </a:schemeClr>
                </a:solidFill>
                <a:latin typeface="Times New Roman" panose="02020603050405020304" pitchFamily="18" charset="0"/>
                <a:cs typeface="Times New Roman" panose="02020603050405020304" pitchFamily="18" charset="0"/>
              </a:rPr>
            </a:br>
            <a:r>
              <a:rPr lang="en-US" sz="3000" b="1" dirty="0" smtClean="0">
                <a:solidFill>
                  <a:schemeClr val="accent6">
                    <a:lumMod val="75000"/>
                  </a:schemeClr>
                </a:solidFill>
                <a:latin typeface="Times New Roman" panose="02020603050405020304" pitchFamily="18" charset="0"/>
                <a:cs typeface="Times New Roman" panose="02020603050405020304" pitchFamily="18" charset="0"/>
              </a:rPr>
              <a:t/>
            </a:r>
            <a:br>
              <a:rPr lang="en-US" sz="3000" b="1" dirty="0" smtClean="0">
                <a:solidFill>
                  <a:schemeClr val="accent6">
                    <a:lumMod val="75000"/>
                  </a:schemeClr>
                </a:solidFill>
                <a:latin typeface="Times New Roman" panose="02020603050405020304" pitchFamily="18" charset="0"/>
                <a:cs typeface="Times New Roman" panose="02020603050405020304" pitchFamily="18" charset="0"/>
              </a:rPr>
            </a:br>
            <a:r>
              <a:rPr lang="en-US" sz="3000" b="1" dirty="0">
                <a:solidFill>
                  <a:schemeClr val="accent6">
                    <a:lumMod val="75000"/>
                  </a:schemeClr>
                </a:solidFill>
                <a:latin typeface="Times New Roman" panose="02020603050405020304" pitchFamily="18" charset="0"/>
                <a:cs typeface="Times New Roman" panose="02020603050405020304" pitchFamily="18" charset="0"/>
              </a:rPr>
              <a:t/>
            </a:r>
            <a:br>
              <a:rPr lang="en-US" sz="3000" b="1" dirty="0">
                <a:solidFill>
                  <a:schemeClr val="accent6">
                    <a:lumMod val="75000"/>
                  </a:schemeClr>
                </a:solidFill>
                <a:latin typeface="Times New Roman" panose="02020603050405020304" pitchFamily="18" charset="0"/>
                <a:cs typeface="Times New Roman" panose="02020603050405020304" pitchFamily="18" charset="0"/>
              </a:rPr>
            </a:br>
            <a:r>
              <a:rPr lang="en-US" sz="3000" b="1" dirty="0" smtClean="0">
                <a:solidFill>
                  <a:schemeClr val="accent6">
                    <a:lumMod val="75000"/>
                  </a:schemeClr>
                </a:solidFill>
                <a:latin typeface="Times New Roman" panose="02020603050405020304" pitchFamily="18" charset="0"/>
                <a:cs typeface="Times New Roman" panose="02020603050405020304" pitchFamily="18" charset="0"/>
              </a:rPr>
              <a:t/>
            </a:r>
            <a:br>
              <a:rPr lang="en-US" sz="3000" b="1" dirty="0" smtClean="0">
                <a:solidFill>
                  <a:schemeClr val="accent6">
                    <a:lumMod val="75000"/>
                  </a:schemeClr>
                </a:solidFill>
                <a:latin typeface="Times New Roman" panose="02020603050405020304" pitchFamily="18" charset="0"/>
                <a:cs typeface="Times New Roman" panose="02020603050405020304" pitchFamily="18" charset="0"/>
              </a:rPr>
            </a:br>
            <a:r>
              <a:rPr lang="en-US" sz="3000" b="1" dirty="0">
                <a:solidFill>
                  <a:schemeClr val="accent6">
                    <a:lumMod val="75000"/>
                  </a:schemeClr>
                </a:solidFill>
                <a:latin typeface="Times New Roman" panose="02020603050405020304" pitchFamily="18" charset="0"/>
                <a:cs typeface="Times New Roman" panose="02020603050405020304" pitchFamily="18" charset="0"/>
              </a:rPr>
              <a:t/>
            </a:r>
            <a:br>
              <a:rPr lang="en-US" sz="3000" b="1" dirty="0">
                <a:solidFill>
                  <a:schemeClr val="accent6">
                    <a:lumMod val="75000"/>
                  </a:schemeClr>
                </a:solidFill>
                <a:latin typeface="Times New Roman" panose="02020603050405020304" pitchFamily="18" charset="0"/>
                <a:cs typeface="Times New Roman" panose="02020603050405020304" pitchFamily="18" charset="0"/>
              </a:rPr>
            </a:br>
            <a:r>
              <a:rPr lang="en-US" sz="3000" b="1" dirty="0" smtClean="0">
                <a:solidFill>
                  <a:schemeClr val="accent6">
                    <a:lumMod val="75000"/>
                  </a:schemeClr>
                </a:solidFill>
                <a:latin typeface="Times New Roman" panose="02020603050405020304" pitchFamily="18" charset="0"/>
                <a:cs typeface="Times New Roman" panose="02020603050405020304" pitchFamily="18" charset="0"/>
              </a:rPr>
              <a:t/>
            </a:r>
            <a:br>
              <a:rPr lang="en-US" sz="3000" b="1" dirty="0" smtClean="0">
                <a:solidFill>
                  <a:schemeClr val="accent6">
                    <a:lumMod val="75000"/>
                  </a:schemeClr>
                </a:solidFill>
                <a:latin typeface="Times New Roman" panose="02020603050405020304" pitchFamily="18" charset="0"/>
                <a:cs typeface="Times New Roman" panose="02020603050405020304" pitchFamily="18" charset="0"/>
              </a:rPr>
            </a:br>
            <a:r>
              <a:rPr lang="en-US" sz="3000" b="1" dirty="0">
                <a:solidFill>
                  <a:schemeClr val="accent6">
                    <a:lumMod val="75000"/>
                  </a:schemeClr>
                </a:solidFill>
                <a:latin typeface="Times New Roman" panose="02020603050405020304" pitchFamily="18" charset="0"/>
                <a:cs typeface="Times New Roman" panose="02020603050405020304" pitchFamily="18" charset="0"/>
              </a:rPr>
              <a:t/>
            </a:r>
            <a:br>
              <a:rPr lang="en-US" sz="3000" b="1" dirty="0">
                <a:solidFill>
                  <a:schemeClr val="accent6">
                    <a:lumMod val="75000"/>
                  </a:schemeClr>
                </a:solidFill>
                <a:latin typeface="Times New Roman" panose="02020603050405020304" pitchFamily="18" charset="0"/>
                <a:cs typeface="Times New Roman" panose="02020603050405020304" pitchFamily="18" charset="0"/>
              </a:rPr>
            </a:br>
            <a:r>
              <a:rPr lang="en-US" sz="3000" b="1" dirty="0" smtClean="0">
                <a:solidFill>
                  <a:schemeClr val="accent6">
                    <a:lumMod val="75000"/>
                  </a:schemeClr>
                </a:solidFill>
                <a:latin typeface="Times New Roman" panose="02020603050405020304" pitchFamily="18" charset="0"/>
                <a:cs typeface="Times New Roman" panose="02020603050405020304" pitchFamily="18" charset="0"/>
              </a:rPr>
              <a:t>2015 LEGAL AND POLICY SEMINAR</a:t>
            </a:r>
            <a:r>
              <a:rPr lang="en-US" sz="3000" b="1" dirty="0">
                <a:solidFill>
                  <a:schemeClr val="accent6">
                    <a:lumMod val="75000"/>
                  </a:schemeClr>
                </a:solidFill>
                <a:latin typeface="Times New Roman" panose="02020603050405020304" pitchFamily="18" charset="0"/>
                <a:cs typeface="Times New Roman" panose="02020603050405020304" pitchFamily="18" charset="0"/>
              </a:rPr>
              <a:t/>
            </a:r>
            <a:br>
              <a:rPr lang="en-US" sz="3000" b="1" dirty="0">
                <a:solidFill>
                  <a:schemeClr val="accent6">
                    <a:lumMod val="75000"/>
                  </a:schemeClr>
                </a:solidFill>
                <a:latin typeface="Times New Roman" panose="02020603050405020304" pitchFamily="18" charset="0"/>
                <a:cs typeface="Times New Roman" panose="02020603050405020304" pitchFamily="18" charset="0"/>
              </a:rPr>
            </a:br>
            <a:r>
              <a:rPr lang="en-US" sz="3000" b="1" dirty="0" smtClean="0">
                <a:solidFill>
                  <a:schemeClr val="accent6">
                    <a:lumMod val="75000"/>
                  </a:schemeClr>
                </a:solidFill>
                <a:latin typeface="Times New Roman" panose="02020603050405020304" pitchFamily="18" charset="0"/>
                <a:cs typeface="Times New Roman" panose="02020603050405020304" pitchFamily="18" charset="0"/>
              </a:rPr>
              <a:t>RAD UPDATES</a:t>
            </a:r>
            <a:endParaRPr lang="en-US" sz="3000"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6" name="Subtitle 2"/>
          <p:cNvSpPr>
            <a:spLocks noGrp="1"/>
          </p:cNvSpPr>
          <p:nvPr>
            <p:ph type="subTitle" idx="1"/>
          </p:nvPr>
        </p:nvSpPr>
        <p:spPr>
          <a:xfrm>
            <a:off x="503903" y="3910781"/>
            <a:ext cx="4991100" cy="914400"/>
          </a:xfrm>
        </p:spPr>
        <p:txBody>
          <a:bodyPr>
            <a:noAutofit/>
          </a:bodyPr>
          <a:lstStyle/>
          <a:p>
            <a:r>
              <a:rPr lang="en-US" cap="small" dirty="0" smtClean="0">
                <a:solidFill>
                  <a:schemeClr val="tx1"/>
                </a:solidFill>
                <a:latin typeface="Times New Roman" panose="02020603050405020304" pitchFamily="18" charset="0"/>
                <a:cs typeface="Times New Roman" panose="02020603050405020304" pitchFamily="18" charset="0"/>
              </a:rPr>
              <a:t>By Delphine G. Carnes</a:t>
            </a:r>
          </a:p>
          <a:p>
            <a:r>
              <a:rPr lang="en-US" b="1" cap="small" dirty="0" smtClean="0">
                <a:solidFill>
                  <a:schemeClr val="tx1"/>
                </a:solidFill>
                <a:latin typeface="Times New Roman" panose="02020603050405020304" pitchFamily="18" charset="0"/>
                <a:cs typeface="Times New Roman" panose="02020603050405020304" pitchFamily="18" charset="0"/>
              </a:rPr>
              <a:t>Crenshaw, Ware &amp; Martin, P.L.C</a:t>
            </a:r>
            <a:r>
              <a:rPr lang="en-US" b="1" cap="small" dirty="0" smtClean="0">
                <a:solidFill>
                  <a:schemeClr val="tx1"/>
                </a:solidFill>
                <a:latin typeface="+mj-lt"/>
              </a:rPr>
              <a:t>.</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7238" y="3424238"/>
            <a:ext cx="9525" cy="9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533400" y="3886200"/>
            <a:ext cx="7543800" cy="0"/>
          </a:xfrm>
          <a:prstGeom prst="line">
            <a:avLst/>
          </a:prstGeom>
          <a:ln w="28575">
            <a:solidFill>
              <a:srgbClr val="283F11"/>
            </a:solidFill>
          </a:ln>
        </p:spPr>
        <p:style>
          <a:lnRef idx="1">
            <a:schemeClr val="dk1"/>
          </a:lnRef>
          <a:fillRef idx="0">
            <a:schemeClr val="dk1"/>
          </a:fillRef>
          <a:effectRef idx="0">
            <a:schemeClr val="dk1"/>
          </a:effectRef>
          <a:fontRef idx="minor">
            <a:schemeClr val="tx1"/>
          </a:fontRef>
        </p:style>
      </p:cxnSp>
      <p:pic>
        <p:nvPicPr>
          <p:cNvPr id="4098" name="Picture 2" descr="new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20" y="152400"/>
            <a:ext cx="4572000" cy="120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20" name="TextBox 19"/>
          <p:cNvSpPr txBox="1"/>
          <p:nvPr/>
        </p:nvSpPr>
        <p:spPr>
          <a:xfrm>
            <a:off x="4953000" y="3886200"/>
            <a:ext cx="3124200" cy="369332"/>
          </a:xfrm>
          <a:prstGeom prst="rect">
            <a:avLst/>
          </a:prstGeom>
          <a:noFill/>
        </p:spPr>
        <p:txBody>
          <a:bodyPr wrap="square" rtlCol="0">
            <a:spAutoFit/>
          </a:bodyPr>
          <a:lstStyle/>
          <a:p>
            <a:pPr algn="r"/>
            <a:r>
              <a:rPr lang="en-US" dirty="0" smtClean="0">
                <a:latin typeface="Cambria" panose="02040503050406030204" pitchFamily="18" charset="0"/>
              </a:rPr>
              <a:t>December 4, 2015</a:t>
            </a:r>
            <a:endParaRPr lang="en-US" dirty="0">
              <a:latin typeface="Cambria" panose="02040503050406030204" pitchFamily="18" charset="0"/>
            </a:endParaRPr>
          </a:p>
        </p:txBody>
      </p:sp>
    </p:spTree>
    <p:extLst>
      <p:ext uri="{BB962C8B-B14F-4D97-AF65-F5344CB8AC3E}">
        <p14:creationId xmlns:p14="http://schemas.microsoft.com/office/powerpoint/2010/main" val="1985266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cap="all" dirty="0" smtClean="0">
                <a:solidFill>
                  <a:schemeClr val="accent6">
                    <a:lumMod val="75000"/>
                  </a:schemeClr>
                </a:solidFill>
              </a:rPr>
              <a:t>Check-In Calls</a:t>
            </a:r>
            <a:endParaRPr lang="en-US" sz="3200" b="1" cap="all" dirty="0">
              <a:solidFill>
                <a:schemeClr val="accent6">
                  <a:lumMod val="75000"/>
                </a:schemeClr>
              </a:solidFill>
            </a:endParaRPr>
          </a:p>
        </p:txBody>
      </p:sp>
      <p:sp>
        <p:nvSpPr>
          <p:cNvPr id="3" name="Content Placeholder 2"/>
          <p:cNvSpPr>
            <a:spLocks noGrp="1"/>
          </p:cNvSpPr>
          <p:nvPr>
            <p:ph idx="1"/>
          </p:nvPr>
        </p:nvSpPr>
        <p:spPr>
          <a:xfrm>
            <a:off x="304800" y="1600200"/>
            <a:ext cx="7620000" cy="3657600"/>
          </a:xfrm>
        </p:spPr>
        <p:txBody>
          <a:bodyPr>
            <a:normAutofit/>
          </a:bodyPr>
          <a:lstStyle/>
          <a:p>
            <a:pPr>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Transaction Manager (“TM”) will schedule monthly check-in calls.</a:t>
            </a:r>
          </a:p>
          <a:p>
            <a:pPr>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Goal is to check on progress made by the PHA and discuss any necessary changes in the planned conversion.</a:t>
            </a:r>
          </a:p>
          <a:p>
            <a:pPr>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Includes discussion of progress on Financing Plan and any changes in amount of financing needed.</a:t>
            </a:r>
            <a:endParaRPr lang="en-US" sz="2400" dirty="0">
              <a:latin typeface="+mj-lt"/>
            </a:endParaRP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10</a:t>
            </a:fld>
            <a:endParaRPr lang="en-US" altLang="en-US" dirty="0"/>
          </a:p>
        </p:txBody>
      </p:sp>
    </p:spTree>
    <p:extLst>
      <p:ext uri="{BB962C8B-B14F-4D97-AF65-F5344CB8AC3E}">
        <p14:creationId xmlns:p14="http://schemas.microsoft.com/office/powerpoint/2010/main" val="9906961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solidFill>
                  <a:schemeClr val="accent6">
                    <a:lumMod val="75000"/>
                  </a:schemeClr>
                </a:solidFill>
              </a:rPr>
              <a:t>CHAP </a:t>
            </a:r>
            <a:r>
              <a:rPr lang="en-US" sz="3200" b="1" cap="all" dirty="0" smtClean="0">
                <a:solidFill>
                  <a:schemeClr val="accent6">
                    <a:lumMod val="75000"/>
                  </a:schemeClr>
                </a:solidFill>
              </a:rPr>
              <a:t>Amendment </a:t>
            </a:r>
            <a:endParaRPr lang="en-US" sz="3200" b="1" cap="all" dirty="0">
              <a:solidFill>
                <a:schemeClr val="accent6">
                  <a:lumMod val="75000"/>
                </a:schemeClr>
              </a:solidFill>
            </a:endParaRPr>
          </a:p>
        </p:txBody>
      </p:sp>
      <p:sp>
        <p:nvSpPr>
          <p:cNvPr id="3" name="Content Placeholder 2"/>
          <p:cNvSpPr>
            <a:spLocks noGrp="1"/>
          </p:cNvSpPr>
          <p:nvPr>
            <p:ph idx="1"/>
          </p:nvPr>
        </p:nvSpPr>
        <p:spPr>
          <a:xfrm>
            <a:off x="304800" y="1295399"/>
            <a:ext cx="7620000" cy="4237815"/>
          </a:xfrm>
        </p:spPr>
        <p:txBody>
          <a:bodyPr>
            <a:normAutofit fontScale="77500" lnSpcReduction="20000"/>
          </a:bodyPr>
          <a:lstStyle/>
          <a:p>
            <a:pPr marL="114300" indent="0">
              <a:spcBef>
                <a:spcPts val="1200"/>
              </a:spcBef>
              <a:spcAft>
                <a:spcPts val="1800"/>
              </a:spcAft>
              <a:buClr>
                <a:schemeClr val="accent6">
                  <a:lumMod val="75000"/>
                </a:schemeClr>
              </a:buClr>
              <a:buNone/>
            </a:pPr>
            <a:r>
              <a:rPr lang="en-US" sz="2600" dirty="0" smtClean="0">
                <a:latin typeface="+mj-lt"/>
              </a:rPr>
              <a:t>Need to discuss changes with TM and request a CHAP amendment if any of the following occurs:</a:t>
            </a:r>
          </a:p>
          <a:p>
            <a:pPr>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Change in unit configuration</a:t>
            </a:r>
          </a:p>
          <a:p>
            <a:pPr>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Change in unit count, unit distribution or rents</a:t>
            </a:r>
          </a:p>
          <a:p>
            <a:pPr>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Phasing or decision to only convert a portion of an AMP</a:t>
            </a:r>
          </a:p>
          <a:p>
            <a:pPr>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Breaking-up or combining CHAPs</a:t>
            </a:r>
          </a:p>
          <a:p>
            <a:pPr>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Rent-bundling (where rents are bundled across two or more projects).  PHA must submit request using the RAD Rent Bundling Worksheet</a:t>
            </a:r>
            <a:endParaRPr lang="en-US" sz="2400" dirty="0">
              <a:latin typeface="+mj-lt"/>
            </a:endParaRP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11</a:t>
            </a:fld>
            <a:endParaRPr lang="en-US" altLang="en-US" dirty="0"/>
          </a:p>
        </p:txBody>
      </p:sp>
    </p:spTree>
    <p:extLst>
      <p:ext uri="{BB962C8B-B14F-4D97-AF65-F5344CB8AC3E}">
        <p14:creationId xmlns:p14="http://schemas.microsoft.com/office/powerpoint/2010/main" val="2853815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cap="all" dirty="0" smtClean="0">
                <a:solidFill>
                  <a:schemeClr val="accent6">
                    <a:lumMod val="75000"/>
                  </a:schemeClr>
                </a:solidFill>
              </a:rPr>
              <a:t>Financing Plan</a:t>
            </a:r>
            <a:endParaRPr lang="en-US" sz="3200" b="1" cap="all" dirty="0">
              <a:solidFill>
                <a:schemeClr val="accent6">
                  <a:lumMod val="75000"/>
                </a:schemeClr>
              </a:solidFill>
            </a:endParaRPr>
          </a:p>
        </p:txBody>
      </p:sp>
      <p:sp>
        <p:nvSpPr>
          <p:cNvPr id="3" name="Content Placeholder 2"/>
          <p:cNvSpPr>
            <a:spLocks noGrp="1"/>
          </p:cNvSpPr>
          <p:nvPr>
            <p:ph idx="1"/>
          </p:nvPr>
        </p:nvSpPr>
        <p:spPr>
          <a:xfrm>
            <a:off x="457200" y="1447800"/>
            <a:ext cx="7467600" cy="4038600"/>
          </a:xfrm>
        </p:spPr>
        <p:txBody>
          <a:bodyPr>
            <a:noAutofit/>
          </a:bodyPr>
          <a:lstStyle/>
          <a:p>
            <a:pPr marL="114300" indent="0">
              <a:spcBef>
                <a:spcPts val="1200"/>
              </a:spcBef>
              <a:spcAft>
                <a:spcPts val="1200"/>
              </a:spcAft>
              <a:buClr>
                <a:schemeClr val="accent6">
                  <a:lumMod val="75000"/>
                </a:schemeClr>
              </a:buClr>
              <a:buNone/>
            </a:pPr>
            <a:r>
              <a:rPr lang="en-US" sz="2400" dirty="0" smtClean="0">
                <a:latin typeface="+mj-lt"/>
              </a:rPr>
              <a:t>The Financing Plan includes:</a:t>
            </a:r>
          </a:p>
          <a:p>
            <a:pPr>
              <a:spcBef>
                <a:spcPts val="600"/>
              </a:spcBef>
              <a:spcAft>
                <a:spcPts val="1200"/>
              </a:spcAft>
              <a:buClr>
                <a:schemeClr val="accent6">
                  <a:lumMod val="50000"/>
                </a:schemeClr>
              </a:buClr>
              <a:buFont typeface="Wingdings" panose="05000000000000000000" pitchFamily="2" charset="2"/>
              <a:buChar char="§"/>
            </a:pPr>
            <a:r>
              <a:rPr lang="en-US" sz="2400" dirty="0" smtClean="0">
                <a:latin typeface="+mj-lt"/>
              </a:rPr>
              <a:t>Type of Conversion (PBV or PBRA)</a:t>
            </a:r>
          </a:p>
          <a:p>
            <a:pPr>
              <a:spcBef>
                <a:spcPts val="600"/>
              </a:spcBef>
              <a:spcAft>
                <a:spcPts val="1200"/>
              </a:spcAft>
              <a:buClr>
                <a:schemeClr val="accent6">
                  <a:lumMod val="50000"/>
                </a:schemeClr>
              </a:buClr>
              <a:buFont typeface="Wingdings" panose="05000000000000000000" pitchFamily="2" charset="2"/>
              <a:buChar char="§"/>
            </a:pPr>
            <a:r>
              <a:rPr lang="en-US" sz="2400" dirty="0" smtClean="0">
                <a:latin typeface="+mj-lt"/>
              </a:rPr>
              <a:t>Development Budget (sources/uses) entered into transaction log of Resource Desk</a:t>
            </a:r>
          </a:p>
          <a:p>
            <a:pPr>
              <a:spcBef>
                <a:spcPts val="600"/>
              </a:spcBef>
              <a:spcAft>
                <a:spcPts val="1200"/>
              </a:spcAft>
              <a:buClr>
                <a:schemeClr val="accent6">
                  <a:lumMod val="50000"/>
                </a:schemeClr>
              </a:buClr>
              <a:buFont typeface="Wingdings" panose="05000000000000000000" pitchFamily="2" charset="2"/>
              <a:buChar char="§"/>
            </a:pPr>
            <a:r>
              <a:rPr lang="en-US" sz="2400" dirty="0" smtClean="0">
                <a:latin typeface="+mj-lt"/>
              </a:rPr>
              <a:t>Operating Pro-Forma (revenues/expenses) entered into transaction log of Resource Desk</a:t>
            </a:r>
          </a:p>
          <a:p>
            <a:pPr>
              <a:spcBef>
                <a:spcPts val="600"/>
              </a:spcBef>
              <a:spcAft>
                <a:spcPts val="1200"/>
              </a:spcAft>
              <a:buClr>
                <a:schemeClr val="accent6">
                  <a:lumMod val="50000"/>
                </a:schemeClr>
              </a:buClr>
              <a:buFont typeface="Wingdings" panose="05000000000000000000" pitchFamily="2" charset="2"/>
              <a:buChar char="§"/>
            </a:pPr>
            <a:r>
              <a:rPr lang="en-US" sz="2400" dirty="0" smtClean="0">
                <a:latin typeface="+mj-lt"/>
              </a:rPr>
              <a:t>Proposed financing </a:t>
            </a: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12</a:t>
            </a:fld>
            <a:endParaRPr lang="en-US" altLang="en-US" dirty="0"/>
          </a:p>
        </p:txBody>
      </p:sp>
    </p:spTree>
    <p:extLst>
      <p:ext uri="{BB962C8B-B14F-4D97-AF65-F5344CB8AC3E}">
        <p14:creationId xmlns:p14="http://schemas.microsoft.com/office/powerpoint/2010/main" val="3456347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lstStyle/>
          <a:p>
            <a:pPr algn="ctr"/>
            <a:r>
              <a:rPr lang="en-US" sz="3200" b="1" dirty="0" smtClean="0">
                <a:solidFill>
                  <a:schemeClr val="accent6">
                    <a:lumMod val="75000"/>
                  </a:schemeClr>
                </a:solidFill>
              </a:rPr>
              <a:t>FINANCING PLAN </a:t>
            </a:r>
            <a:r>
              <a:rPr lang="en-US" sz="3200" dirty="0" smtClean="0">
                <a:solidFill>
                  <a:schemeClr val="accent6">
                    <a:lumMod val="75000"/>
                  </a:schemeClr>
                </a:solidFill>
              </a:rPr>
              <a:t>(continued)</a:t>
            </a:r>
            <a:endParaRPr lang="en-US" sz="3200" dirty="0">
              <a:solidFill>
                <a:schemeClr val="accent6">
                  <a:lumMod val="75000"/>
                </a:schemeClr>
              </a:solidFill>
            </a:endParaRPr>
          </a:p>
        </p:txBody>
      </p:sp>
      <p:sp>
        <p:nvSpPr>
          <p:cNvPr id="3" name="Content Placeholder 2"/>
          <p:cNvSpPr>
            <a:spLocks noGrp="1"/>
          </p:cNvSpPr>
          <p:nvPr>
            <p:ph idx="1"/>
          </p:nvPr>
        </p:nvSpPr>
        <p:spPr>
          <a:xfrm>
            <a:off x="152400" y="1143000"/>
            <a:ext cx="8077200" cy="5334000"/>
          </a:xfrm>
        </p:spPr>
        <p:txBody>
          <a:bodyPr>
            <a:noAutofit/>
          </a:bodyPr>
          <a:lstStyle/>
          <a:p>
            <a:pPr>
              <a:spcBef>
                <a:spcPts val="600"/>
              </a:spcBef>
              <a:spcAft>
                <a:spcPts val="1200"/>
              </a:spcAft>
              <a:buClr>
                <a:schemeClr val="accent6">
                  <a:lumMod val="50000"/>
                </a:schemeClr>
              </a:buClr>
              <a:buFont typeface="Wingdings" panose="05000000000000000000" pitchFamily="2" charset="2"/>
              <a:buChar char="§"/>
            </a:pPr>
            <a:r>
              <a:rPr lang="en-US" dirty="0" smtClean="0">
                <a:latin typeface="+mj-lt"/>
              </a:rPr>
              <a:t>Capital </a:t>
            </a:r>
            <a:r>
              <a:rPr lang="en-US" dirty="0">
                <a:latin typeface="+mj-lt"/>
              </a:rPr>
              <a:t>Needs Assessment “CNA</a:t>
            </a:r>
            <a:r>
              <a:rPr lang="en-US" dirty="0" smtClean="0">
                <a:latin typeface="+mj-lt"/>
              </a:rPr>
              <a:t>” (formerly “Physical Condition Assessment”)</a:t>
            </a:r>
            <a:endParaRPr lang="en-US" dirty="0">
              <a:latin typeface="+mj-lt"/>
            </a:endParaRPr>
          </a:p>
          <a:p>
            <a:pPr>
              <a:spcBef>
                <a:spcPts val="600"/>
              </a:spcBef>
              <a:spcAft>
                <a:spcPts val="1200"/>
              </a:spcAft>
              <a:buClr>
                <a:schemeClr val="accent6">
                  <a:lumMod val="50000"/>
                </a:schemeClr>
              </a:buClr>
              <a:buFont typeface="Wingdings" panose="05000000000000000000" pitchFamily="2" charset="2"/>
              <a:buChar char="§"/>
            </a:pPr>
            <a:r>
              <a:rPr lang="en-US" dirty="0">
                <a:latin typeface="+mj-lt"/>
              </a:rPr>
              <a:t>Scope of work</a:t>
            </a:r>
          </a:p>
          <a:p>
            <a:pPr>
              <a:spcBef>
                <a:spcPts val="600"/>
              </a:spcBef>
              <a:spcAft>
                <a:spcPts val="1200"/>
              </a:spcAft>
              <a:buClr>
                <a:schemeClr val="accent6">
                  <a:lumMod val="50000"/>
                </a:schemeClr>
              </a:buClr>
              <a:buFont typeface="Wingdings" panose="05000000000000000000" pitchFamily="2" charset="2"/>
              <a:buChar char="§"/>
            </a:pPr>
            <a:r>
              <a:rPr lang="en-US" dirty="0">
                <a:latin typeface="+mj-lt"/>
              </a:rPr>
              <a:t>Environmental </a:t>
            </a:r>
            <a:r>
              <a:rPr lang="en-US" dirty="0" smtClean="0">
                <a:latin typeface="+mj-lt"/>
              </a:rPr>
              <a:t>Reviews (required by statute whenever a project first receives Section 8 project-based assistance)</a:t>
            </a:r>
            <a:endParaRPr lang="en-US" dirty="0">
              <a:latin typeface="+mj-lt"/>
            </a:endParaRPr>
          </a:p>
          <a:p>
            <a:pPr>
              <a:spcBef>
                <a:spcPts val="600"/>
              </a:spcBef>
              <a:spcAft>
                <a:spcPts val="1200"/>
              </a:spcAft>
              <a:buClr>
                <a:schemeClr val="accent6">
                  <a:lumMod val="50000"/>
                </a:schemeClr>
              </a:buClr>
              <a:buFont typeface="Wingdings" panose="05000000000000000000" pitchFamily="2" charset="2"/>
              <a:buChar char="§"/>
            </a:pPr>
            <a:r>
              <a:rPr lang="en-US" dirty="0" smtClean="0">
                <a:latin typeface="+mj-lt"/>
              </a:rPr>
              <a:t>Evidence of Annual </a:t>
            </a:r>
            <a:r>
              <a:rPr lang="en-US" dirty="0">
                <a:latin typeface="+mj-lt"/>
              </a:rPr>
              <a:t>Plan or Significant </a:t>
            </a:r>
            <a:r>
              <a:rPr lang="en-US" dirty="0" smtClean="0">
                <a:latin typeface="+mj-lt"/>
              </a:rPr>
              <a:t>Amendment</a:t>
            </a:r>
          </a:p>
          <a:p>
            <a:pPr>
              <a:spcBef>
                <a:spcPts val="600"/>
              </a:spcBef>
              <a:spcAft>
                <a:spcPts val="1200"/>
              </a:spcAft>
              <a:buClr>
                <a:schemeClr val="accent6">
                  <a:lumMod val="50000"/>
                </a:schemeClr>
              </a:buClr>
              <a:buFont typeface="Wingdings" panose="05000000000000000000" pitchFamily="2" charset="2"/>
              <a:buChar char="§"/>
            </a:pPr>
            <a:r>
              <a:rPr lang="en-US" dirty="0" smtClean="0">
                <a:latin typeface="+mj-lt"/>
              </a:rPr>
              <a:t>If applicable, executed amendment to Attachment A of MTW Agreement</a:t>
            </a:r>
            <a:endParaRPr lang="en-US" dirty="0">
              <a:latin typeface="+mj-lt"/>
            </a:endParaRPr>
          </a:p>
          <a:p>
            <a:pPr>
              <a:spcBef>
                <a:spcPts val="600"/>
              </a:spcBef>
              <a:spcAft>
                <a:spcPts val="1200"/>
              </a:spcAft>
              <a:buClr>
                <a:schemeClr val="accent6">
                  <a:lumMod val="50000"/>
                </a:schemeClr>
              </a:buClr>
              <a:buFont typeface="Wingdings" panose="05000000000000000000" pitchFamily="2" charset="2"/>
              <a:buChar char="§"/>
            </a:pPr>
            <a:r>
              <a:rPr lang="en-US" dirty="0" smtClean="0">
                <a:latin typeface="+mj-lt"/>
              </a:rPr>
              <a:t>Accessibility and Relocation Checklist</a:t>
            </a:r>
          </a:p>
          <a:p>
            <a:pPr>
              <a:spcBef>
                <a:spcPts val="600"/>
              </a:spcBef>
              <a:spcAft>
                <a:spcPts val="1200"/>
              </a:spcAft>
              <a:buClr>
                <a:schemeClr val="accent6">
                  <a:lumMod val="50000"/>
                </a:schemeClr>
              </a:buClr>
              <a:buFont typeface="Wingdings" panose="05000000000000000000" pitchFamily="2" charset="2"/>
              <a:buChar char="§"/>
            </a:pPr>
            <a:r>
              <a:rPr lang="en-US" dirty="0" smtClean="0">
                <a:latin typeface="+mj-lt"/>
              </a:rPr>
              <a:t>Market study only required at HUD’s request</a:t>
            </a:r>
            <a:endParaRPr lang="en-US" dirty="0">
              <a:latin typeface="+mj-lt"/>
            </a:endParaRP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13</a:t>
            </a:fld>
            <a:endParaRPr lang="en-US" altLang="en-US" dirty="0"/>
          </a:p>
        </p:txBody>
      </p:sp>
    </p:spTree>
    <p:extLst>
      <p:ext uri="{BB962C8B-B14F-4D97-AF65-F5344CB8AC3E}">
        <p14:creationId xmlns:p14="http://schemas.microsoft.com/office/powerpoint/2010/main" val="32632274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7620000" cy="792162"/>
          </a:xfrm>
        </p:spPr>
        <p:txBody>
          <a:bodyPr/>
          <a:lstStyle/>
          <a:p>
            <a:pPr algn="ctr"/>
            <a:r>
              <a:rPr lang="en-US" sz="3200" b="1" dirty="0" smtClean="0">
                <a:solidFill>
                  <a:schemeClr val="accent6">
                    <a:lumMod val="75000"/>
                  </a:schemeClr>
                </a:solidFill>
              </a:rPr>
              <a:t>FINANCING PLAN </a:t>
            </a:r>
            <a:r>
              <a:rPr lang="en-US" sz="3200" dirty="0" smtClean="0">
                <a:solidFill>
                  <a:schemeClr val="accent6">
                    <a:lumMod val="75000"/>
                  </a:schemeClr>
                </a:solidFill>
              </a:rPr>
              <a:t>(continued)</a:t>
            </a:r>
            <a:r>
              <a:rPr lang="en-US" sz="3200" b="1" dirty="0" smtClean="0">
                <a:solidFill>
                  <a:schemeClr val="accent6">
                    <a:lumMod val="75000"/>
                  </a:schemeClr>
                </a:solidFill>
              </a:rPr>
              <a:t/>
            </a:r>
            <a:br>
              <a:rPr lang="en-US" sz="3200" b="1" dirty="0" smtClean="0">
                <a:solidFill>
                  <a:schemeClr val="accent6">
                    <a:lumMod val="75000"/>
                  </a:schemeClr>
                </a:solidFill>
              </a:rPr>
            </a:br>
            <a:r>
              <a:rPr lang="en-US" sz="3000" b="1" dirty="0" smtClean="0">
                <a:solidFill>
                  <a:schemeClr val="accent6">
                    <a:lumMod val="75000"/>
                  </a:schemeClr>
                </a:solidFill>
              </a:rPr>
              <a:t>DUE DATE</a:t>
            </a:r>
            <a:endParaRPr lang="en-US" sz="3000" b="1" dirty="0">
              <a:solidFill>
                <a:schemeClr val="accent6">
                  <a:lumMod val="75000"/>
                </a:schemeClr>
              </a:solidFill>
            </a:endParaRPr>
          </a:p>
        </p:txBody>
      </p:sp>
      <p:sp>
        <p:nvSpPr>
          <p:cNvPr id="3" name="Content Placeholder 2"/>
          <p:cNvSpPr>
            <a:spLocks noGrp="1"/>
          </p:cNvSpPr>
          <p:nvPr>
            <p:ph idx="1"/>
          </p:nvPr>
        </p:nvSpPr>
        <p:spPr>
          <a:xfrm>
            <a:off x="228600" y="1295400"/>
            <a:ext cx="7620000" cy="3276600"/>
          </a:xfrm>
        </p:spPr>
        <p:txBody>
          <a:bodyPr>
            <a:noAutofit/>
          </a:bodyPr>
          <a:lstStyle/>
          <a:p>
            <a:pPr>
              <a:spcBef>
                <a:spcPts val="600"/>
              </a:spcBef>
              <a:spcAft>
                <a:spcPts val="1200"/>
              </a:spcAft>
              <a:buClr>
                <a:schemeClr val="accent6">
                  <a:lumMod val="50000"/>
                </a:schemeClr>
              </a:buClr>
              <a:buFont typeface="Wingdings" panose="05000000000000000000" pitchFamily="2" charset="2"/>
              <a:buChar char="§"/>
            </a:pPr>
            <a:r>
              <a:rPr lang="en-US" sz="2300" dirty="0" smtClean="0">
                <a:latin typeface="+mj-lt"/>
              </a:rPr>
              <a:t>Non LIHTC transactions: the Financing Plan (or, for FHA transactions, the Application for Firm Commitment) is due 180 days from CHAP issuance date</a:t>
            </a:r>
          </a:p>
          <a:p>
            <a:pPr>
              <a:spcBef>
                <a:spcPts val="600"/>
              </a:spcBef>
              <a:spcAft>
                <a:spcPts val="1200"/>
              </a:spcAft>
              <a:buClr>
                <a:schemeClr val="accent6">
                  <a:lumMod val="50000"/>
                </a:schemeClr>
              </a:buClr>
              <a:buFont typeface="Wingdings" panose="05000000000000000000" pitchFamily="2" charset="2"/>
              <a:buChar char="§"/>
            </a:pPr>
            <a:r>
              <a:rPr lang="en-US" sz="2300" dirty="0" smtClean="0">
                <a:latin typeface="+mj-lt"/>
              </a:rPr>
              <a:t>4% LIHTC transactions: evidence of LIHTC Application and completed CNA due 180 days from CHAP issuance date.  Financing Plan due within 90 days of 4% LIHTC award</a:t>
            </a:r>
          </a:p>
          <a:p>
            <a:pPr>
              <a:spcBef>
                <a:spcPts val="600"/>
              </a:spcBef>
              <a:spcAft>
                <a:spcPts val="1200"/>
              </a:spcAft>
              <a:buClr>
                <a:schemeClr val="accent6">
                  <a:lumMod val="50000"/>
                </a:schemeClr>
              </a:buClr>
              <a:buFont typeface="Wingdings" panose="05000000000000000000" pitchFamily="2" charset="2"/>
              <a:buChar char="§"/>
            </a:pPr>
            <a:r>
              <a:rPr lang="en-US" sz="2300" dirty="0" smtClean="0">
                <a:latin typeface="+mj-lt"/>
              </a:rPr>
              <a:t>9% LIHTC transactions: evidence of application for first available 9% LIHTC round 90 days after CHAP issuance date.  Financing Plan due within 180 days of 9% LIHTC award</a:t>
            </a:r>
            <a:endParaRPr lang="en-US" sz="2300" dirty="0">
              <a:latin typeface="+mj-lt"/>
            </a:endParaRP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14</a:t>
            </a:fld>
            <a:endParaRPr lang="en-US" altLang="en-US" dirty="0"/>
          </a:p>
        </p:txBody>
      </p:sp>
    </p:spTree>
    <p:extLst>
      <p:ext uri="{BB962C8B-B14F-4D97-AF65-F5344CB8AC3E}">
        <p14:creationId xmlns:p14="http://schemas.microsoft.com/office/powerpoint/2010/main" val="425387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3562"/>
          </a:xfrm>
        </p:spPr>
        <p:txBody>
          <a:bodyPr/>
          <a:lstStyle/>
          <a:p>
            <a:pPr algn="ctr"/>
            <a:r>
              <a:rPr lang="en-US" sz="3200" b="1" dirty="0" smtClean="0">
                <a:solidFill>
                  <a:schemeClr val="accent6">
                    <a:lumMod val="75000"/>
                  </a:schemeClr>
                </a:solidFill>
              </a:rPr>
              <a:t>FINANCING PLAN </a:t>
            </a:r>
            <a:r>
              <a:rPr lang="en-US" sz="3200" dirty="0" smtClean="0">
                <a:solidFill>
                  <a:schemeClr val="accent6">
                    <a:lumMod val="75000"/>
                  </a:schemeClr>
                </a:solidFill>
              </a:rPr>
              <a:t>(continued)</a:t>
            </a:r>
            <a:endParaRPr lang="en-US" sz="3200" b="1" dirty="0">
              <a:solidFill>
                <a:schemeClr val="accent6">
                  <a:lumMod val="75000"/>
                </a:schemeClr>
              </a:solidFill>
            </a:endParaRPr>
          </a:p>
        </p:txBody>
      </p:sp>
      <p:sp>
        <p:nvSpPr>
          <p:cNvPr id="3" name="Content Placeholder 2"/>
          <p:cNvSpPr>
            <a:spLocks noGrp="1"/>
          </p:cNvSpPr>
          <p:nvPr>
            <p:ph idx="1"/>
          </p:nvPr>
        </p:nvSpPr>
        <p:spPr>
          <a:xfrm>
            <a:off x="228600" y="1260560"/>
            <a:ext cx="7848600" cy="4876800"/>
          </a:xfrm>
        </p:spPr>
        <p:txBody>
          <a:bodyPr>
            <a:noAutofit/>
          </a:bodyPr>
          <a:lstStyle/>
          <a:p>
            <a:pPr>
              <a:spcBef>
                <a:spcPts val="600"/>
              </a:spcBef>
              <a:spcAft>
                <a:spcPts val="1200"/>
              </a:spcAft>
              <a:buClr>
                <a:schemeClr val="accent6">
                  <a:lumMod val="50000"/>
                </a:schemeClr>
              </a:buClr>
              <a:buFont typeface="Wingdings" panose="05000000000000000000" pitchFamily="2" charset="2"/>
              <a:buChar char="§"/>
            </a:pPr>
            <a:r>
              <a:rPr lang="en-US" dirty="0" smtClean="0">
                <a:latin typeface="+mj-lt"/>
              </a:rPr>
              <a:t>Once the Financing Plan is uploaded, TM has 5 days to determine if the submission is complete.  </a:t>
            </a:r>
          </a:p>
          <a:p>
            <a:pPr>
              <a:spcBef>
                <a:spcPts val="600"/>
              </a:spcBef>
              <a:spcAft>
                <a:spcPts val="1200"/>
              </a:spcAft>
              <a:buClr>
                <a:schemeClr val="accent6">
                  <a:lumMod val="50000"/>
                </a:schemeClr>
              </a:buClr>
              <a:buFont typeface="Wingdings" panose="05000000000000000000" pitchFamily="2" charset="2"/>
              <a:buChar char="§"/>
            </a:pPr>
            <a:r>
              <a:rPr lang="en-US" dirty="0" smtClean="0">
                <a:latin typeface="+mj-lt"/>
              </a:rPr>
              <a:t>If incomplete, TM issues a request for the missing documents and the PHA must submit them within 5 business days or the CHAP is at risk of being revoked.</a:t>
            </a:r>
          </a:p>
          <a:p>
            <a:pPr>
              <a:spcBef>
                <a:spcPts val="600"/>
              </a:spcBef>
              <a:spcAft>
                <a:spcPts val="1200"/>
              </a:spcAft>
              <a:buClr>
                <a:schemeClr val="accent6">
                  <a:lumMod val="50000"/>
                </a:schemeClr>
              </a:buClr>
              <a:buFont typeface="Wingdings" panose="05000000000000000000" pitchFamily="2" charset="2"/>
              <a:buChar char="§"/>
            </a:pPr>
            <a:r>
              <a:rPr lang="en-US" dirty="0" smtClean="0">
                <a:latin typeface="+mj-lt"/>
              </a:rPr>
              <a:t>If complete, TM will review the documents and may have questions.  Any questions or requests for additional information must be answered within 5 business days.</a:t>
            </a:r>
          </a:p>
          <a:p>
            <a:pPr>
              <a:spcBef>
                <a:spcPts val="600"/>
              </a:spcBef>
              <a:spcAft>
                <a:spcPts val="1200"/>
              </a:spcAft>
              <a:buClr>
                <a:schemeClr val="accent6">
                  <a:lumMod val="50000"/>
                </a:schemeClr>
              </a:buClr>
              <a:buFont typeface="Wingdings" panose="05000000000000000000" pitchFamily="2" charset="2"/>
              <a:buChar char="§"/>
            </a:pPr>
            <a:r>
              <a:rPr lang="en-US" dirty="0" smtClean="0">
                <a:latin typeface="+mj-lt"/>
              </a:rPr>
              <a:t>Once all questions have been addressed, TM notifies the PHA of acceptance of the Financing Plan and the RCC is issued.</a:t>
            </a:r>
            <a:endParaRPr lang="en-US" dirty="0">
              <a:latin typeface="+mj-lt"/>
            </a:endParaRP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15</a:t>
            </a:fld>
            <a:endParaRPr lang="en-US" altLang="en-US" dirty="0"/>
          </a:p>
        </p:txBody>
      </p:sp>
    </p:spTree>
    <p:extLst>
      <p:ext uri="{BB962C8B-B14F-4D97-AF65-F5344CB8AC3E}">
        <p14:creationId xmlns:p14="http://schemas.microsoft.com/office/powerpoint/2010/main" val="26661356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lstStyle/>
          <a:p>
            <a:pPr algn="ctr"/>
            <a:r>
              <a:rPr lang="en-US" sz="3200" b="1" dirty="0" smtClean="0">
                <a:solidFill>
                  <a:schemeClr val="accent6">
                    <a:lumMod val="75000"/>
                  </a:schemeClr>
                </a:solidFill>
              </a:rPr>
              <a:t>RCC</a:t>
            </a:r>
            <a:endParaRPr lang="en-US" sz="3200" b="1" dirty="0">
              <a:solidFill>
                <a:schemeClr val="accent6">
                  <a:lumMod val="75000"/>
                </a:schemeClr>
              </a:solidFill>
            </a:endParaRPr>
          </a:p>
        </p:txBody>
      </p:sp>
      <p:sp>
        <p:nvSpPr>
          <p:cNvPr id="3" name="Content Placeholder 2"/>
          <p:cNvSpPr>
            <a:spLocks noGrp="1"/>
          </p:cNvSpPr>
          <p:nvPr>
            <p:ph idx="1"/>
          </p:nvPr>
        </p:nvSpPr>
        <p:spPr>
          <a:xfrm>
            <a:off x="457200" y="1142999"/>
            <a:ext cx="7620000" cy="4709707"/>
          </a:xfrm>
        </p:spPr>
        <p:txBody>
          <a:bodyPr>
            <a:noAutofit/>
          </a:bodyPr>
          <a:lstStyle/>
          <a:p>
            <a:pPr>
              <a:spcBef>
                <a:spcPts val="600"/>
              </a:spcBef>
              <a:spcAft>
                <a:spcPts val="600"/>
              </a:spcAft>
              <a:buClr>
                <a:schemeClr val="accent6">
                  <a:lumMod val="50000"/>
                </a:schemeClr>
              </a:buClr>
              <a:buFont typeface="Wingdings" panose="05000000000000000000" pitchFamily="2" charset="2"/>
              <a:buChar char="§"/>
            </a:pPr>
            <a:r>
              <a:rPr lang="en-US" sz="2400" dirty="0" smtClean="0">
                <a:latin typeface="+mj-lt"/>
              </a:rPr>
              <a:t>Memorializes the key elements of the Financing Plan</a:t>
            </a:r>
          </a:p>
          <a:p>
            <a:pPr>
              <a:spcBef>
                <a:spcPts val="600"/>
              </a:spcBef>
              <a:spcAft>
                <a:spcPts val="600"/>
              </a:spcAft>
              <a:buClr>
                <a:schemeClr val="accent6">
                  <a:lumMod val="50000"/>
                </a:schemeClr>
              </a:buClr>
              <a:buFont typeface="Wingdings" panose="05000000000000000000" pitchFamily="2" charset="2"/>
              <a:buChar char="§"/>
            </a:pPr>
            <a:r>
              <a:rPr lang="en-US" sz="2400" dirty="0" smtClean="0">
                <a:latin typeface="+mj-lt"/>
              </a:rPr>
              <a:t>Gives instructions and requirements for closing</a:t>
            </a:r>
          </a:p>
          <a:p>
            <a:pPr>
              <a:spcBef>
                <a:spcPts val="600"/>
              </a:spcBef>
              <a:spcAft>
                <a:spcPts val="600"/>
              </a:spcAft>
              <a:buClr>
                <a:schemeClr val="accent6">
                  <a:lumMod val="50000"/>
                </a:schemeClr>
              </a:buClr>
              <a:buFont typeface="Wingdings" panose="05000000000000000000" pitchFamily="2" charset="2"/>
              <a:buChar char="§"/>
            </a:pPr>
            <a:r>
              <a:rPr lang="en-US" sz="2400" dirty="0" smtClean="0">
                <a:latin typeface="+mj-lt"/>
              </a:rPr>
              <a:t>Executed by HUD and the owner (if there is a new owner, both the PHA and the new owner execute)</a:t>
            </a:r>
          </a:p>
          <a:p>
            <a:pPr>
              <a:spcBef>
                <a:spcPts val="600"/>
              </a:spcBef>
              <a:spcAft>
                <a:spcPts val="600"/>
              </a:spcAft>
              <a:buClr>
                <a:schemeClr val="accent6">
                  <a:lumMod val="50000"/>
                </a:schemeClr>
              </a:buClr>
              <a:buFont typeface="Wingdings" panose="05000000000000000000" pitchFamily="2" charset="2"/>
              <a:buChar char="§"/>
            </a:pPr>
            <a:r>
              <a:rPr lang="en-US" sz="2400" dirty="0" smtClean="0">
                <a:latin typeface="+mj-lt"/>
              </a:rPr>
              <a:t>PHA must execute the RCC within 30 days of issuance</a:t>
            </a:r>
          </a:p>
          <a:p>
            <a:pPr>
              <a:spcBef>
                <a:spcPts val="600"/>
              </a:spcBef>
              <a:spcAft>
                <a:spcPts val="600"/>
              </a:spcAft>
              <a:buClr>
                <a:schemeClr val="accent6">
                  <a:lumMod val="50000"/>
                </a:schemeClr>
              </a:buClr>
              <a:buFont typeface="Wingdings" panose="05000000000000000000" pitchFamily="2" charset="2"/>
              <a:buChar char="§"/>
            </a:pPr>
            <a:r>
              <a:rPr lang="en-US" sz="2400" dirty="0" smtClean="0">
                <a:latin typeface="+mj-lt"/>
              </a:rPr>
              <a:t>Once RCC is issued, HUD RAD Team assigns a Closing Coordinator</a:t>
            </a:r>
          </a:p>
          <a:p>
            <a:pPr>
              <a:spcBef>
                <a:spcPts val="600"/>
              </a:spcBef>
              <a:spcAft>
                <a:spcPts val="600"/>
              </a:spcAft>
              <a:buClr>
                <a:schemeClr val="accent6">
                  <a:lumMod val="50000"/>
                </a:schemeClr>
              </a:buClr>
              <a:buFont typeface="Wingdings" panose="05000000000000000000" pitchFamily="2" charset="2"/>
              <a:buChar char="§"/>
            </a:pPr>
            <a:r>
              <a:rPr lang="en-US" sz="2400" dirty="0" smtClean="0">
                <a:latin typeface="+mj-lt"/>
              </a:rPr>
              <a:t>RCC expires in 90 days, but closing is expected to occur within 45 to 60 days of RCC issuance</a:t>
            </a:r>
          </a:p>
          <a:p>
            <a:pPr>
              <a:spcBef>
                <a:spcPts val="600"/>
              </a:spcBef>
              <a:spcAft>
                <a:spcPts val="600"/>
              </a:spcAft>
              <a:buClr>
                <a:schemeClr val="accent6">
                  <a:lumMod val="50000"/>
                </a:schemeClr>
              </a:buClr>
              <a:buFont typeface="Wingdings" panose="05000000000000000000" pitchFamily="2" charset="2"/>
              <a:buChar char="§"/>
            </a:pPr>
            <a:r>
              <a:rPr lang="en-US" sz="2400" dirty="0" smtClean="0">
                <a:latin typeface="+mj-lt"/>
              </a:rPr>
              <a:t>RCC survives closing</a:t>
            </a: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16</a:t>
            </a:fld>
            <a:endParaRPr lang="en-US" altLang="en-US" dirty="0"/>
          </a:p>
        </p:txBody>
      </p:sp>
    </p:spTree>
    <p:extLst>
      <p:ext uri="{BB962C8B-B14F-4D97-AF65-F5344CB8AC3E}">
        <p14:creationId xmlns:p14="http://schemas.microsoft.com/office/powerpoint/2010/main" val="28991170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lstStyle/>
          <a:p>
            <a:pPr algn="ctr"/>
            <a:r>
              <a:rPr lang="en-US" sz="3200" b="1" dirty="0" smtClean="0">
                <a:solidFill>
                  <a:schemeClr val="accent6">
                    <a:lumMod val="75000"/>
                  </a:schemeClr>
                </a:solidFill>
              </a:rPr>
              <a:t>RCC </a:t>
            </a:r>
            <a:r>
              <a:rPr lang="en-US" sz="3200" dirty="0" smtClean="0">
                <a:solidFill>
                  <a:schemeClr val="accent6">
                    <a:lumMod val="75000"/>
                  </a:schemeClr>
                </a:solidFill>
              </a:rPr>
              <a:t>(continued)</a:t>
            </a:r>
            <a:endParaRPr lang="en-US" sz="3200" b="1" dirty="0">
              <a:solidFill>
                <a:schemeClr val="accent6">
                  <a:lumMod val="75000"/>
                </a:schemeClr>
              </a:solidFill>
            </a:endParaRPr>
          </a:p>
        </p:txBody>
      </p:sp>
      <p:sp>
        <p:nvSpPr>
          <p:cNvPr id="3" name="Content Placeholder 2"/>
          <p:cNvSpPr>
            <a:spLocks noGrp="1"/>
          </p:cNvSpPr>
          <p:nvPr>
            <p:ph idx="1"/>
          </p:nvPr>
        </p:nvSpPr>
        <p:spPr>
          <a:xfrm>
            <a:off x="152400" y="1030865"/>
            <a:ext cx="8077200" cy="5369935"/>
          </a:xfrm>
        </p:spPr>
        <p:txBody>
          <a:bodyPr>
            <a:noAutofit/>
          </a:bodyPr>
          <a:lstStyle/>
          <a:p>
            <a:pPr>
              <a:spcBef>
                <a:spcPts val="600"/>
              </a:spcBef>
              <a:spcAft>
                <a:spcPts val="600"/>
              </a:spcAft>
              <a:buClr>
                <a:schemeClr val="accent6">
                  <a:lumMod val="50000"/>
                </a:schemeClr>
              </a:buClr>
              <a:buFont typeface="Wingdings" panose="05000000000000000000" pitchFamily="2" charset="2"/>
              <a:buChar char="§"/>
            </a:pPr>
            <a:r>
              <a:rPr lang="en-US" sz="1900" dirty="0" smtClean="0">
                <a:latin typeface="+mj-lt"/>
              </a:rPr>
              <a:t>The RCC survives closing</a:t>
            </a:r>
          </a:p>
          <a:p>
            <a:pPr>
              <a:spcBef>
                <a:spcPts val="600"/>
              </a:spcBef>
              <a:spcAft>
                <a:spcPts val="600"/>
              </a:spcAft>
              <a:buClr>
                <a:schemeClr val="accent6">
                  <a:lumMod val="50000"/>
                </a:schemeClr>
              </a:buClr>
              <a:buFont typeface="Wingdings" panose="05000000000000000000" pitchFamily="2" charset="2"/>
              <a:buChar char="§"/>
            </a:pPr>
            <a:r>
              <a:rPr lang="en-US" sz="1900" dirty="0" smtClean="0">
                <a:latin typeface="+mj-lt"/>
              </a:rPr>
              <a:t>Includes 9 Exhibits:</a:t>
            </a:r>
          </a:p>
          <a:p>
            <a:pPr lvl="1">
              <a:buClr>
                <a:srgbClr val="506E94">
                  <a:lumMod val="50000"/>
                </a:srgbClr>
              </a:buClr>
              <a:buFont typeface="Wingdings" panose="05000000000000000000" pitchFamily="2" charset="2"/>
              <a:buChar char="§"/>
            </a:pPr>
            <a:r>
              <a:rPr lang="en-US" sz="1700" dirty="0" smtClean="0">
                <a:solidFill>
                  <a:schemeClr val="tx2">
                    <a:lumMod val="75000"/>
                  </a:schemeClr>
                </a:solidFill>
                <a:latin typeface="Cambria" panose="02040503050406030204" pitchFamily="18" charset="0"/>
              </a:rPr>
              <a:t>Exhibit A: Closing Preparations</a:t>
            </a:r>
          </a:p>
          <a:p>
            <a:pPr lvl="1">
              <a:buClr>
                <a:srgbClr val="506E94">
                  <a:lumMod val="50000"/>
                </a:srgbClr>
              </a:buClr>
              <a:buFont typeface="Wingdings" panose="05000000000000000000" pitchFamily="2" charset="2"/>
              <a:buChar char="§"/>
            </a:pPr>
            <a:r>
              <a:rPr lang="en-US" sz="1700" dirty="0" smtClean="0">
                <a:solidFill>
                  <a:schemeClr val="tx2">
                    <a:lumMod val="75000"/>
                  </a:schemeClr>
                </a:solidFill>
                <a:latin typeface="Cambria" panose="02040503050406030204" pitchFamily="18" charset="0"/>
              </a:rPr>
              <a:t>Exhibit B: Form of RAD Use Agreement</a:t>
            </a:r>
          </a:p>
          <a:p>
            <a:pPr lvl="1">
              <a:buClr>
                <a:srgbClr val="506E94">
                  <a:lumMod val="50000"/>
                </a:srgbClr>
              </a:buClr>
              <a:buFont typeface="Wingdings" panose="05000000000000000000" pitchFamily="2" charset="2"/>
              <a:buChar char="§"/>
            </a:pPr>
            <a:r>
              <a:rPr lang="en-US" sz="1700" dirty="0" smtClean="0">
                <a:solidFill>
                  <a:schemeClr val="tx2">
                    <a:lumMod val="75000"/>
                  </a:schemeClr>
                </a:solidFill>
                <a:latin typeface="Cambria" panose="02040503050406030204" pitchFamily="18" charset="0"/>
              </a:rPr>
              <a:t>Exhibit C: Form of RAD HAP Contract</a:t>
            </a:r>
          </a:p>
          <a:p>
            <a:pPr lvl="1">
              <a:buClr>
                <a:srgbClr val="506E94">
                  <a:lumMod val="50000"/>
                </a:srgbClr>
              </a:buClr>
              <a:buFont typeface="Wingdings" panose="05000000000000000000" pitchFamily="2" charset="2"/>
              <a:buChar char="§"/>
            </a:pPr>
            <a:r>
              <a:rPr lang="en-US" sz="1700" dirty="0" smtClean="0">
                <a:solidFill>
                  <a:schemeClr val="tx2">
                    <a:lumMod val="75000"/>
                  </a:schemeClr>
                </a:solidFill>
                <a:latin typeface="Cambria" panose="02040503050406030204" pitchFamily="18" charset="0"/>
              </a:rPr>
              <a:t>Exhibit D: Sources and Uses (Completed by the TM based on approved Financing Plan.  Any changes must be reviewed and approved by the TM)</a:t>
            </a:r>
          </a:p>
          <a:p>
            <a:pPr lvl="1">
              <a:buClr>
                <a:srgbClr val="506E94">
                  <a:lumMod val="50000"/>
                </a:srgbClr>
              </a:buClr>
              <a:buFont typeface="Wingdings" panose="05000000000000000000" pitchFamily="2" charset="2"/>
              <a:buChar char="§"/>
            </a:pPr>
            <a:r>
              <a:rPr lang="en-US" sz="1700" dirty="0" smtClean="0">
                <a:solidFill>
                  <a:schemeClr val="tx2">
                    <a:lumMod val="75000"/>
                  </a:schemeClr>
                </a:solidFill>
                <a:latin typeface="Cambria" panose="02040503050406030204" pitchFamily="18" charset="0"/>
              </a:rPr>
              <a:t>Exhibit E: Key Business Terms (completed by the TM.  Includes lender name, interest rate, amount and term of loans)</a:t>
            </a:r>
          </a:p>
          <a:p>
            <a:pPr lvl="1">
              <a:buClr>
                <a:srgbClr val="506E94">
                  <a:lumMod val="50000"/>
                </a:srgbClr>
              </a:buClr>
              <a:buFont typeface="Wingdings" panose="05000000000000000000" pitchFamily="2" charset="2"/>
              <a:buChar char="§"/>
            </a:pPr>
            <a:r>
              <a:rPr lang="en-US" sz="1700" dirty="0" smtClean="0">
                <a:solidFill>
                  <a:schemeClr val="tx2">
                    <a:lumMod val="75000"/>
                  </a:schemeClr>
                </a:solidFill>
                <a:latin typeface="Cambria" panose="02040503050406030204" pitchFamily="18" charset="0"/>
              </a:rPr>
              <a:t>Exhibit F: List of Repairs or New Construction</a:t>
            </a:r>
          </a:p>
          <a:p>
            <a:pPr lvl="1">
              <a:buClr>
                <a:srgbClr val="506E94">
                  <a:lumMod val="50000"/>
                </a:srgbClr>
              </a:buClr>
              <a:buFont typeface="Wingdings" panose="05000000000000000000" pitchFamily="2" charset="2"/>
              <a:buChar char="§"/>
            </a:pPr>
            <a:r>
              <a:rPr lang="en-US" sz="1700" dirty="0" smtClean="0">
                <a:solidFill>
                  <a:schemeClr val="tx2">
                    <a:lumMod val="75000"/>
                  </a:schemeClr>
                </a:solidFill>
                <a:latin typeface="Cambria" panose="02040503050406030204" pitchFamily="18" charset="0"/>
              </a:rPr>
              <a:t>Exhibit G: List of critical repairs (they must be completed prior to closing and a Certification of Completion is required)</a:t>
            </a:r>
          </a:p>
          <a:p>
            <a:pPr lvl="1">
              <a:buClr>
                <a:srgbClr val="506E94">
                  <a:lumMod val="50000"/>
                </a:srgbClr>
              </a:buClr>
              <a:buFont typeface="Wingdings" panose="05000000000000000000" pitchFamily="2" charset="2"/>
              <a:buChar char="§"/>
            </a:pPr>
            <a:r>
              <a:rPr lang="en-US" sz="1700" dirty="0" smtClean="0">
                <a:solidFill>
                  <a:schemeClr val="tx2">
                    <a:lumMod val="75000"/>
                  </a:schemeClr>
                </a:solidFill>
                <a:latin typeface="Cambria" panose="02040503050406030204" pitchFamily="18" charset="0"/>
              </a:rPr>
              <a:t>Exhibit H: Form A or Form B (Accounts Payable)</a:t>
            </a:r>
          </a:p>
          <a:p>
            <a:pPr lvl="1">
              <a:buClr>
                <a:srgbClr val="506E94">
                  <a:lumMod val="50000"/>
                </a:srgbClr>
              </a:buClr>
              <a:buFont typeface="Wingdings" panose="05000000000000000000" pitchFamily="2" charset="2"/>
              <a:buChar char="§"/>
            </a:pPr>
            <a:r>
              <a:rPr lang="en-US" sz="1700" dirty="0" smtClean="0">
                <a:solidFill>
                  <a:schemeClr val="tx2">
                    <a:lumMod val="75000"/>
                  </a:schemeClr>
                </a:solidFill>
                <a:latin typeface="Cambria" panose="02040503050406030204" pitchFamily="18" charset="0"/>
              </a:rPr>
              <a:t>Exhibit I: Excess obligations (TM lists out excess obligations that must be satisfied prior to closing)</a:t>
            </a:r>
          </a:p>
          <a:p>
            <a:pPr lvl="1">
              <a:buClr>
                <a:srgbClr val="506E94">
                  <a:lumMod val="50000"/>
                </a:srgbClr>
              </a:buClr>
              <a:buBlip>
                <a:blip r:embed="rId3"/>
              </a:buBlip>
            </a:pPr>
            <a:endParaRPr lang="en-US" sz="1600" dirty="0" smtClean="0">
              <a:solidFill>
                <a:srgbClr val="434342">
                  <a:lumMod val="25000"/>
                </a:srgbClr>
              </a:solidFill>
              <a:latin typeface="Cambria" panose="02040503050406030204" pitchFamily="18" charset="0"/>
            </a:endParaRPr>
          </a:p>
          <a:p>
            <a:pPr lvl="1">
              <a:buClr>
                <a:srgbClr val="506E94">
                  <a:lumMod val="50000"/>
                </a:srgbClr>
              </a:buClr>
              <a:buBlip>
                <a:blip r:embed="rId3"/>
              </a:buBlip>
            </a:pPr>
            <a:endParaRPr lang="en-US" sz="1600" dirty="0">
              <a:solidFill>
                <a:srgbClr val="434342">
                  <a:lumMod val="25000"/>
                </a:srgbClr>
              </a:solidFill>
              <a:latin typeface="Cambria" panose="02040503050406030204" pitchFamily="18" charset="0"/>
            </a:endParaRPr>
          </a:p>
          <a:p>
            <a:pPr marL="114300" indent="0">
              <a:spcBef>
                <a:spcPts val="1200"/>
              </a:spcBef>
              <a:spcAft>
                <a:spcPts val="1800"/>
              </a:spcAft>
              <a:buClr>
                <a:schemeClr val="accent6">
                  <a:lumMod val="50000"/>
                </a:schemeClr>
              </a:buClr>
              <a:buNone/>
            </a:pPr>
            <a:endParaRPr lang="en-US" dirty="0">
              <a:latin typeface="+mj-lt"/>
            </a:endParaRPr>
          </a:p>
          <a:p>
            <a:pPr marL="114300" indent="0">
              <a:spcBef>
                <a:spcPts val="1200"/>
              </a:spcBef>
              <a:spcAft>
                <a:spcPts val="1800"/>
              </a:spcAft>
              <a:buClr>
                <a:schemeClr val="accent6">
                  <a:lumMod val="50000"/>
                </a:schemeClr>
              </a:buClr>
              <a:buNone/>
            </a:pPr>
            <a:endParaRPr lang="en-US" sz="2400" dirty="0" smtClean="0">
              <a:latin typeface="+mj-lt"/>
            </a:endParaRPr>
          </a:p>
        </p:txBody>
      </p:sp>
      <p:pic>
        <p:nvPicPr>
          <p:cNvPr id="8" name="Picture 7"/>
          <p:cNvPicPr>
            <a:picLocks noChangeAspect="1"/>
          </p:cNvPicPr>
          <p:nvPr/>
        </p:nvPicPr>
        <p:blipFill rotWithShape="1">
          <a:blip r:embed="rId4"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17</a:t>
            </a:fld>
            <a:endParaRPr lang="en-US" altLang="en-US" dirty="0"/>
          </a:p>
        </p:txBody>
      </p:sp>
    </p:spTree>
    <p:extLst>
      <p:ext uri="{BB962C8B-B14F-4D97-AF65-F5344CB8AC3E}">
        <p14:creationId xmlns:p14="http://schemas.microsoft.com/office/powerpoint/2010/main" val="28309977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92162"/>
          </a:xfrm>
        </p:spPr>
        <p:txBody>
          <a:bodyPr/>
          <a:lstStyle/>
          <a:p>
            <a:pPr algn="ctr"/>
            <a:r>
              <a:rPr lang="en-US" sz="3200" b="1" dirty="0" smtClean="0">
                <a:solidFill>
                  <a:schemeClr val="accent6">
                    <a:lumMod val="75000"/>
                  </a:schemeClr>
                </a:solidFill>
              </a:rPr>
              <a:t>HUD FIELD OFFICE COUNSEL</a:t>
            </a:r>
            <a:endParaRPr lang="en-US" sz="3200" b="1" dirty="0">
              <a:solidFill>
                <a:schemeClr val="accent6">
                  <a:lumMod val="75000"/>
                </a:schemeClr>
              </a:solidFill>
            </a:endParaRPr>
          </a:p>
        </p:txBody>
      </p:sp>
      <p:sp>
        <p:nvSpPr>
          <p:cNvPr id="3" name="Content Placeholder 2"/>
          <p:cNvSpPr>
            <a:spLocks noGrp="1"/>
          </p:cNvSpPr>
          <p:nvPr>
            <p:ph idx="1"/>
          </p:nvPr>
        </p:nvSpPr>
        <p:spPr>
          <a:xfrm>
            <a:off x="457200" y="1066800"/>
            <a:ext cx="7620000" cy="5562600"/>
          </a:xfrm>
        </p:spPr>
        <p:txBody>
          <a:bodyPr>
            <a:noAutofit/>
          </a:bodyPr>
          <a:lstStyle/>
          <a:p>
            <a:pPr>
              <a:spcBef>
                <a:spcPts val="300"/>
              </a:spcBef>
              <a:spcAft>
                <a:spcPts val="400"/>
              </a:spcAft>
              <a:buClr>
                <a:schemeClr val="accent6">
                  <a:lumMod val="50000"/>
                </a:schemeClr>
              </a:buClr>
              <a:buFont typeface="Wingdings" panose="05000000000000000000" pitchFamily="2" charset="2"/>
              <a:buChar char="§"/>
            </a:pPr>
            <a:r>
              <a:rPr lang="en-US" sz="1700" dirty="0" smtClean="0">
                <a:latin typeface="+mj-lt"/>
              </a:rPr>
              <a:t>Generally, all documents needed for the RAD conversion are reviewed by HUD’s RAD team in Washington, D.C. (Transaction Manager and/or Closing Coordinator)</a:t>
            </a:r>
          </a:p>
          <a:p>
            <a:pPr>
              <a:spcBef>
                <a:spcPts val="300"/>
              </a:spcBef>
              <a:spcAft>
                <a:spcPts val="400"/>
              </a:spcAft>
              <a:buClr>
                <a:schemeClr val="accent6">
                  <a:lumMod val="50000"/>
                </a:schemeClr>
              </a:buClr>
              <a:buFont typeface="Wingdings" panose="05000000000000000000" pitchFamily="2" charset="2"/>
              <a:buChar char="§"/>
            </a:pPr>
            <a:r>
              <a:rPr lang="en-US" sz="1700" dirty="0" smtClean="0">
                <a:latin typeface="+mj-lt"/>
              </a:rPr>
              <a:t>In addition, the HUD Field Office counsel reviews and approves the following documents:</a:t>
            </a:r>
          </a:p>
          <a:p>
            <a:pPr lvl="1">
              <a:spcBef>
                <a:spcPts val="300"/>
              </a:spcBef>
              <a:spcAft>
                <a:spcPts val="400"/>
              </a:spcAft>
              <a:buClr>
                <a:srgbClr val="506E94">
                  <a:lumMod val="50000"/>
                </a:srgbClr>
              </a:buClr>
              <a:buFont typeface="Wingdings" panose="05000000000000000000" pitchFamily="2" charset="2"/>
              <a:buChar char="§"/>
            </a:pPr>
            <a:r>
              <a:rPr lang="en-US" sz="1700" dirty="0" smtClean="0">
                <a:solidFill>
                  <a:schemeClr val="tx2">
                    <a:lumMod val="75000"/>
                  </a:schemeClr>
                </a:solidFill>
                <a:latin typeface="Cambria" panose="02040503050406030204" pitchFamily="18" charset="0"/>
              </a:rPr>
              <a:t>Survey</a:t>
            </a:r>
          </a:p>
          <a:p>
            <a:pPr lvl="1">
              <a:spcBef>
                <a:spcPts val="300"/>
              </a:spcBef>
              <a:spcAft>
                <a:spcPts val="400"/>
              </a:spcAft>
              <a:buClr>
                <a:srgbClr val="506E94">
                  <a:lumMod val="50000"/>
                </a:srgbClr>
              </a:buClr>
              <a:buFont typeface="Wingdings" panose="05000000000000000000" pitchFamily="2" charset="2"/>
              <a:buChar char="§"/>
            </a:pPr>
            <a:r>
              <a:rPr lang="en-US" sz="1700" dirty="0" smtClean="0">
                <a:solidFill>
                  <a:schemeClr val="tx2">
                    <a:lumMod val="75000"/>
                  </a:schemeClr>
                </a:solidFill>
                <a:latin typeface="Cambria" panose="02040503050406030204" pitchFamily="18" charset="0"/>
              </a:rPr>
              <a:t>Title Policy Pro Forma (clean title, correct legal description, proper recording order)</a:t>
            </a:r>
          </a:p>
          <a:p>
            <a:pPr lvl="1">
              <a:spcBef>
                <a:spcPts val="300"/>
              </a:spcBef>
              <a:spcAft>
                <a:spcPts val="400"/>
              </a:spcAft>
              <a:buClr>
                <a:srgbClr val="506E94">
                  <a:lumMod val="50000"/>
                </a:srgbClr>
              </a:buClr>
              <a:buFont typeface="Wingdings" panose="05000000000000000000" pitchFamily="2" charset="2"/>
              <a:buChar char="§"/>
            </a:pPr>
            <a:r>
              <a:rPr lang="en-US" sz="1700" dirty="0" smtClean="0">
                <a:solidFill>
                  <a:schemeClr val="tx2">
                    <a:lumMod val="75000"/>
                  </a:schemeClr>
                </a:solidFill>
                <a:latin typeface="Cambria" panose="02040503050406030204" pitchFamily="18" charset="0"/>
              </a:rPr>
              <a:t>Land and Property proposed for removal</a:t>
            </a:r>
          </a:p>
          <a:p>
            <a:pPr lvl="1">
              <a:spcBef>
                <a:spcPts val="300"/>
              </a:spcBef>
              <a:spcAft>
                <a:spcPts val="400"/>
              </a:spcAft>
              <a:buClr>
                <a:srgbClr val="506E94">
                  <a:lumMod val="50000"/>
                </a:srgbClr>
              </a:buClr>
              <a:buFont typeface="Wingdings" panose="05000000000000000000" pitchFamily="2" charset="2"/>
              <a:buChar char="§"/>
            </a:pPr>
            <a:r>
              <a:rPr lang="en-US" sz="1700" dirty="0" smtClean="0">
                <a:solidFill>
                  <a:schemeClr val="tx2">
                    <a:lumMod val="75000"/>
                  </a:schemeClr>
                </a:solidFill>
                <a:latin typeface="Cambria" panose="02040503050406030204" pitchFamily="18" charset="0"/>
              </a:rPr>
              <a:t>Organizational Documents for key entities and partners (and verification of PHA involvement)</a:t>
            </a:r>
          </a:p>
          <a:p>
            <a:pPr lvl="1">
              <a:spcBef>
                <a:spcPts val="300"/>
              </a:spcBef>
              <a:spcAft>
                <a:spcPts val="400"/>
              </a:spcAft>
              <a:buClr>
                <a:srgbClr val="506E94">
                  <a:lumMod val="50000"/>
                </a:srgbClr>
              </a:buClr>
              <a:buFont typeface="Wingdings" panose="05000000000000000000" pitchFamily="2" charset="2"/>
              <a:buChar char="§"/>
            </a:pPr>
            <a:r>
              <a:rPr lang="en-US" sz="1700" dirty="0" smtClean="0">
                <a:solidFill>
                  <a:schemeClr val="tx2">
                    <a:lumMod val="75000"/>
                  </a:schemeClr>
                </a:solidFill>
                <a:latin typeface="Cambria" panose="02040503050406030204" pitchFamily="18" charset="0"/>
              </a:rPr>
              <a:t>Subordination Agreements/Release of Existing Debt</a:t>
            </a:r>
          </a:p>
          <a:p>
            <a:pPr lvl="1">
              <a:spcBef>
                <a:spcPts val="300"/>
              </a:spcBef>
              <a:spcAft>
                <a:spcPts val="400"/>
              </a:spcAft>
              <a:buClr>
                <a:srgbClr val="506E94">
                  <a:lumMod val="50000"/>
                </a:srgbClr>
              </a:buClr>
              <a:buFont typeface="Wingdings" panose="05000000000000000000" pitchFamily="2" charset="2"/>
              <a:buChar char="§"/>
            </a:pPr>
            <a:r>
              <a:rPr lang="en-US" sz="1700" dirty="0" smtClean="0">
                <a:solidFill>
                  <a:schemeClr val="tx2">
                    <a:lumMod val="75000"/>
                  </a:schemeClr>
                </a:solidFill>
                <a:latin typeface="Cambria" panose="02040503050406030204" pitchFamily="18" charset="0"/>
              </a:rPr>
              <a:t>RAD Use Agreement</a:t>
            </a:r>
          </a:p>
          <a:p>
            <a:pPr lvl="1">
              <a:spcBef>
                <a:spcPts val="300"/>
              </a:spcBef>
              <a:spcAft>
                <a:spcPts val="400"/>
              </a:spcAft>
              <a:buClr>
                <a:srgbClr val="506E94">
                  <a:lumMod val="50000"/>
                </a:srgbClr>
              </a:buClr>
              <a:buFont typeface="Wingdings" panose="05000000000000000000" pitchFamily="2" charset="2"/>
              <a:buChar char="§"/>
            </a:pPr>
            <a:r>
              <a:rPr lang="en-US" sz="1700" dirty="0" smtClean="0">
                <a:solidFill>
                  <a:schemeClr val="tx2">
                    <a:lumMod val="75000"/>
                  </a:schemeClr>
                </a:solidFill>
                <a:latin typeface="Cambria" panose="02040503050406030204" pitchFamily="18" charset="0"/>
              </a:rPr>
              <a:t>Release of Declaration of Trust</a:t>
            </a:r>
          </a:p>
          <a:p>
            <a:pPr lvl="1">
              <a:spcBef>
                <a:spcPts val="300"/>
              </a:spcBef>
              <a:spcAft>
                <a:spcPts val="400"/>
              </a:spcAft>
              <a:buClr>
                <a:srgbClr val="506E94">
                  <a:lumMod val="50000"/>
                </a:srgbClr>
              </a:buClr>
              <a:buFont typeface="Wingdings" panose="05000000000000000000" pitchFamily="2" charset="2"/>
              <a:buChar char="§"/>
            </a:pPr>
            <a:r>
              <a:rPr lang="en-US" sz="1700" dirty="0" smtClean="0">
                <a:solidFill>
                  <a:schemeClr val="tx2">
                    <a:lumMod val="75000"/>
                  </a:schemeClr>
                </a:solidFill>
                <a:latin typeface="Cambria" panose="02040503050406030204" pitchFamily="18" charset="0"/>
              </a:rPr>
              <a:t>Opinion of Owner’s Counsel</a:t>
            </a:r>
          </a:p>
          <a:p>
            <a:pPr marL="411480" lvl="1" indent="0">
              <a:spcBef>
                <a:spcPts val="300"/>
              </a:spcBef>
              <a:spcAft>
                <a:spcPts val="400"/>
              </a:spcAft>
              <a:buClr>
                <a:srgbClr val="506E94">
                  <a:lumMod val="50000"/>
                </a:srgbClr>
              </a:buClr>
              <a:buNone/>
            </a:pPr>
            <a:endParaRPr lang="en-US" sz="1700" dirty="0">
              <a:solidFill>
                <a:schemeClr val="tx2">
                  <a:lumMod val="75000"/>
                </a:schemeClr>
              </a:solidFill>
              <a:latin typeface="Cambria" panose="02040503050406030204" pitchFamily="18" charset="0"/>
            </a:endParaRPr>
          </a:p>
          <a:p>
            <a:pPr marL="114300" indent="0">
              <a:spcBef>
                <a:spcPts val="1200"/>
              </a:spcBef>
              <a:spcAft>
                <a:spcPts val="1800"/>
              </a:spcAft>
              <a:buClr>
                <a:schemeClr val="accent6">
                  <a:lumMod val="50000"/>
                </a:schemeClr>
              </a:buClr>
              <a:buNone/>
            </a:pPr>
            <a:endParaRPr lang="en-US" dirty="0">
              <a:latin typeface="+mj-lt"/>
            </a:endParaRPr>
          </a:p>
          <a:p>
            <a:pPr marL="114300" indent="0">
              <a:spcBef>
                <a:spcPts val="1200"/>
              </a:spcBef>
              <a:spcAft>
                <a:spcPts val="1800"/>
              </a:spcAft>
              <a:buClr>
                <a:schemeClr val="accent6">
                  <a:lumMod val="50000"/>
                </a:schemeClr>
              </a:buClr>
              <a:buNone/>
            </a:pPr>
            <a:endParaRPr lang="en-US" sz="2400" dirty="0" smtClean="0">
              <a:latin typeface="+mj-lt"/>
            </a:endParaRP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18</a:t>
            </a:fld>
            <a:endParaRPr lang="en-US" altLang="en-US" dirty="0"/>
          </a:p>
        </p:txBody>
      </p:sp>
    </p:spTree>
    <p:extLst>
      <p:ext uri="{BB962C8B-B14F-4D97-AF65-F5344CB8AC3E}">
        <p14:creationId xmlns:p14="http://schemas.microsoft.com/office/powerpoint/2010/main" val="10317645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620000" cy="1143000"/>
          </a:xfrm>
        </p:spPr>
        <p:txBody>
          <a:bodyPr/>
          <a:lstStyle/>
          <a:p>
            <a:pPr algn="ctr"/>
            <a:r>
              <a:rPr lang="en-US" sz="3200" b="1" dirty="0" smtClean="0">
                <a:solidFill>
                  <a:schemeClr val="accent6">
                    <a:lumMod val="75000"/>
                  </a:schemeClr>
                </a:solidFill>
              </a:rPr>
              <a:t>CLOSING</a:t>
            </a:r>
            <a:endParaRPr lang="en-US" sz="3200" b="1" dirty="0">
              <a:solidFill>
                <a:schemeClr val="accent6">
                  <a:lumMod val="75000"/>
                </a:schemeClr>
              </a:solidFill>
            </a:endParaRPr>
          </a:p>
        </p:txBody>
      </p:sp>
      <p:sp>
        <p:nvSpPr>
          <p:cNvPr id="3" name="Content Placeholder 2"/>
          <p:cNvSpPr>
            <a:spLocks noGrp="1"/>
          </p:cNvSpPr>
          <p:nvPr>
            <p:ph idx="1"/>
          </p:nvPr>
        </p:nvSpPr>
        <p:spPr>
          <a:xfrm>
            <a:off x="381000" y="1781985"/>
            <a:ext cx="7620000" cy="3247215"/>
          </a:xfrm>
        </p:spPr>
        <p:txBody>
          <a:bodyPr>
            <a:noAutofit/>
          </a:bodyPr>
          <a:lstStyle/>
          <a:p>
            <a:pPr>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Draft documents submitted to HUD for review and approval by RAD staff and field counsel.</a:t>
            </a:r>
          </a:p>
          <a:p>
            <a:pPr>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List of required documents available on RAD Resource Desk</a:t>
            </a:r>
          </a:p>
          <a:p>
            <a:pPr>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Once all documents are approved, the execution of the RAD Use Agreement is the final step.</a:t>
            </a: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19</a:t>
            </a:fld>
            <a:endParaRPr lang="en-US" altLang="en-US" dirty="0"/>
          </a:p>
        </p:txBody>
      </p:sp>
    </p:spTree>
    <p:extLst>
      <p:ext uri="{BB962C8B-B14F-4D97-AF65-F5344CB8AC3E}">
        <p14:creationId xmlns:p14="http://schemas.microsoft.com/office/powerpoint/2010/main" val="1163376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solidFill>
                  <a:schemeClr val="accent6">
                    <a:lumMod val="75000"/>
                  </a:schemeClr>
                </a:solidFill>
              </a:rPr>
              <a:t>WHAT IS RAD?</a:t>
            </a:r>
            <a:endParaRPr lang="en-US" sz="3200" b="1" dirty="0">
              <a:solidFill>
                <a:schemeClr val="accent6">
                  <a:lumMod val="75000"/>
                </a:schemeClr>
              </a:solidFill>
            </a:endParaRPr>
          </a:p>
        </p:txBody>
      </p:sp>
      <p:sp>
        <p:nvSpPr>
          <p:cNvPr id="3" name="Content Placeholder 2"/>
          <p:cNvSpPr>
            <a:spLocks noGrp="1"/>
          </p:cNvSpPr>
          <p:nvPr>
            <p:ph idx="1"/>
          </p:nvPr>
        </p:nvSpPr>
        <p:spPr>
          <a:xfrm>
            <a:off x="304800" y="1371600"/>
            <a:ext cx="7848600" cy="4038600"/>
          </a:xfrm>
        </p:spPr>
        <p:txBody>
          <a:bodyPr>
            <a:normAutofit fontScale="92500"/>
          </a:bodyPr>
          <a:lstStyle/>
          <a:p>
            <a:pPr marL="285750" indent="-285750">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The Consolidated and Further Continuing Appropriations Act of 2012 authorizes the U.S. Department of Housing and Urban Development (“HUD”) to implement the Rental Assistance Demonstration (“RAD”) program.</a:t>
            </a:r>
          </a:p>
          <a:p>
            <a:pPr marL="285750" indent="-285750">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RAD is a HUD initiative that allows the conversion of HUD-assisted rental units from the Low Income Public Housing (LIPH) program to the Project-Based Section 8 program.</a:t>
            </a:r>
          </a:p>
          <a:p>
            <a:pPr marL="285750" indent="-285750">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RAD is a voluntary program: PHAs have the choice to apply or not.</a:t>
            </a:r>
            <a:endParaRPr lang="en-US" sz="2400" dirty="0">
              <a:latin typeface="+mj-lt"/>
            </a:endParaRP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2</a:t>
            </a:fld>
            <a:endParaRPr lang="en-US" altLang="en-US" dirty="0"/>
          </a:p>
        </p:txBody>
      </p:sp>
    </p:spTree>
    <p:extLst>
      <p:ext uri="{BB962C8B-B14F-4D97-AF65-F5344CB8AC3E}">
        <p14:creationId xmlns:p14="http://schemas.microsoft.com/office/powerpoint/2010/main" val="33635220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solidFill>
                  <a:schemeClr val="accent6">
                    <a:lumMod val="75000"/>
                  </a:schemeClr>
                </a:solidFill>
              </a:rPr>
              <a:t>CLOSING </a:t>
            </a:r>
            <a:r>
              <a:rPr lang="en-US" sz="3200" dirty="0" smtClean="0">
                <a:solidFill>
                  <a:schemeClr val="accent6">
                    <a:lumMod val="75000"/>
                  </a:schemeClr>
                </a:solidFill>
              </a:rPr>
              <a:t>(continued)</a:t>
            </a:r>
            <a:endParaRPr lang="en-US" sz="3200" dirty="0">
              <a:solidFill>
                <a:schemeClr val="accent6">
                  <a:lumMod val="75000"/>
                </a:schemeClr>
              </a:solidFill>
            </a:endParaRPr>
          </a:p>
        </p:txBody>
      </p:sp>
      <p:sp>
        <p:nvSpPr>
          <p:cNvPr id="3" name="Content Placeholder 2"/>
          <p:cNvSpPr>
            <a:spLocks noGrp="1"/>
          </p:cNvSpPr>
          <p:nvPr>
            <p:ph idx="1"/>
          </p:nvPr>
        </p:nvSpPr>
        <p:spPr>
          <a:xfrm>
            <a:off x="457200" y="1324785"/>
            <a:ext cx="7620000" cy="4208430"/>
          </a:xfrm>
        </p:spPr>
        <p:txBody>
          <a:bodyPr>
            <a:noAutofit/>
          </a:bodyPr>
          <a:lstStyle/>
          <a:p>
            <a:pPr>
              <a:spcBef>
                <a:spcPts val="1200"/>
              </a:spcBef>
              <a:spcAft>
                <a:spcPts val="1800"/>
              </a:spcAft>
              <a:buClr>
                <a:schemeClr val="accent6">
                  <a:lumMod val="50000"/>
                </a:schemeClr>
              </a:buClr>
              <a:buFont typeface="Wingdings" panose="05000000000000000000" pitchFamily="2" charset="2"/>
              <a:buChar char="§"/>
            </a:pPr>
            <a:r>
              <a:rPr lang="en-US" sz="2400" dirty="0">
                <a:latin typeface="+mj-lt"/>
              </a:rPr>
              <a:t>The Public housing project, the associated underlying land, grounds, green space, parking lot, non-dwelling units are officially removed from the public housing program and the Annual Contribution Contract (“ACC”).  </a:t>
            </a:r>
            <a:endParaRPr lang="en-US" sz="2400" dirty="0" smtClean="0">
              <a:latin typeface="+mj-lt"/>
            </a:endParaRPr>
          </a:p>
          <a:p>
            <a:pPr>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HUD </a:t>
            </a:r>
            <a:r>
              <a:rPr lang="en-US" sz="2400" dirty="0">
                <a:latin typeface="+mj-lt"/>
              </a:rPr>
              <a:t>releases the existing </a:t>
            </a:r>
            <a:r>
              <a:rPr lang="en-US" sz="2400" dirty="0" smtClean="0">
                <a:latin typeface="+mj-lt"/>
              </a:rPr>
              <a:t>public </a:t>
            </a:r>
            <a:r>
              <a:rPr lang="en-US" sz="2400" dirty="0">
                <a:latin typeface="+mj-lt"/>
              </a:rPr>
              <a:t>housing Declaration of Trust.  </a:t>
            </a:r>
          </a:p>
          <a:p>
            <a:pPr>
              <a:spcBef>
                <a:spcPts val="1200"/>
              </a:spcBef>
              <a:spcAft>
                <a:spcPts val="1800"/>
              </a:spcAft>
              <a:buClr>
                <a:schemeClr val="accent6">
                  <a:lumMod val="50000"/>
                </a:schemeClr>
              </a:buClr>
              <a:buFont typeface="Wingdings" panose="05000000000000000000" pitchFamily="2" charset="2"/>
              <a:buChar char="§"/>
            </a:pPr>
            <a:r>
              <a:rPr lang="en-US" sz="2400" dirty="0">
                <a:latin typeface="+mj-lt"/>
              </a:rPr>
              <a:t>The asset is transferred to the Section 8 program and a RAD Use Agreement is signed and recorded.</a:t>
            </a: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20</a:t>
            </a:fld>
            <a:endParaRPr lang="en-US" altLang="en-US" dirty="0"/>
          </a:p>
        </p:txBody>
      </p:sp>
    </p:spTree>
    <p:extLst>
      <p:ext uri="{BB962C8B-B14F-4D97-AF65-F5344CB8AC3E}">
        <p14:creationId xmlns:p14="http://schemas.microsoft.com/office/powerpoint/2010/main" val="18999304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lstStyle/>
          <a:p>
            <a:pPr algn="ctr"/>
            <a:r>
              <a:rPr lang="en-US" sz="3200" b="1" dirty="0" smtClean="0">
                <a:solidFill>
                  <a:schemeClr val="accent6">
                    <a:lumMod val="75000"/>
                  </a:schemeClr>
                </a:solidFill>
              </a:rPr>
              <a:t>RAD Use Agreement</a:t>
            </a:r>
            <a:endParaRPr lang="en-US" sz="3200" dirty="0">
              <a:solidFill>
                <a:schemeClr val="accent6">
                  <a:lumMod val="75000"/>
                </a:schemeClr>
              </a:solidFill>
            </a:endParaRPr>
          </a:p>
        </p:txBody>
      </p:sp>
      <p:sp>
        <p:nvSpPr>
          <p:cNvPr id="3" name="Content Placeholder 2"/>
          <p:cNvSpPr>
            <a:spLocks noGrp="1"/>
          </p:cNvSpPr>
          <p:nvPr>
            <p:ph idx="1"/>
          </p:nvPr>
        </p:nvSpPr>
        <p:spPr>
          <a:xfrm>
            <a:off x="152400" y="1143000"/>
            <a:ext cx="8077200" cy="5228415"/>
          </a:xfrm>
        </p:spPr>
        <p:txBody>
          <a:bodyPr>
            <a:noAutofit/>
          </a:bodyPr>
          <a:lstStyle/>
          <a:p>
            <a:pPr>
              <a:spcBef>
                <a:spcPts val="600"/>
              </a:spcBef>
              <a:spcAft>
                <a:spcPts val="600"/>
              </a:spcAft>
              <a:buClr>
                <a:schemeClr val="accent6">
                  <a:lumMod val="50000"/>
                </a:schemeClr>
              </a:buClr>
              <a:buFont typeface="Wingdings" panose="05000000000000000000" pitchFamily="2" charset="2"/>
              <a:buChar char="§"/>
            </a:pPr>
            <a:r>
              <a:rPr lang="en-US" sz="1800" dirty="0" smtClean="0">
                <a:latin typeface="+mj-lt"/>
              </a:rPr>
              <a:t>Constitutes a lien on the property</a:t>
            </a:r>
          </a:p>
          <a:p>
            <a:pPr>
              <a:spcBef>
                <a:spcPts val="600"/>
              </a:spcBef>
              <a:spcAft>
                <a:spcPts val="600"/>
              </a:spcAft>
              <a:buClr>
                <a:schemeClr val="accent6">
                  <a:lumMod val="50000"/>
                </a:schemeClr>
              </a:buClr>
              <a:buFont typeface="Wingdings" panose="05000000000000000000" pitchFamily="2" charset="2"/>
              <a:buChar char="§"/>
            </a:pPr>
            <a:r>
              <a:rPr lang="en-US" sz="1800" dirty="0" smtClean="0">
                <a:latin typeface="+mj-lt"/>
              </a:rPr>
              <a:t>Recorded in first position</a:t>
            </a:r>
          </a:p>
          <a:p>
            <a:pPr>
              <a:spcBef>
                <a:spcPts val="600"/>
              </a:spcBef>
              <a:spcAft>
                <a:spcPts val="600"/>
              </a:spcAft>
              <a:buClr>
                <a:schemeClr val="accent6">
                  <a:lumMod val="50000"/>
                </a:schemeClr>
              </a:buClr>
              <a:buFont typeface="Wingdings" panose="05000000000000000000" pitchFamily="2" charset="2"/>
              <a:buChar char="§"/>
            </a:pPr>
            <a:r>
              <a:rPr lang="en-US" sz="1800" dirty="0" smtClean="0">
                <a:latin typeface="+mj-lt"/>
              </a:rPr>
              <a:t>Contains affordability and use restrictions for the property</a:t>
            </a:r>
          </a:p>
          <a:p>
            <a:pPr>
              <a:spcBef>
                <a:spcPts val="600"/>
              </a:spcBef>
              <a:spcAft>
                <a:spcPts val="600"/>
              </a:spcAft>
              <a:buClr>
                <a:schemeClr val="accent6">
                  <a:lumMod val="50000"/>
                </a:schemeClr>
              </a:buClr>
              <a:buFont typeface="Wingdings" panose="05000000000000000000" pitchFamily="2" charset="2"/>
              <a:buChar char="§"/>
            </a:pPr>
            <a:r>
              <a:rPr lang="en-US" sz="1800" dirty="0" smtClean="0">
                <a:latin typeface="+mj-lt"/>
              </a:rPr>
              <a:t>Binding on all current and future owners.  Enforceable against current and future owners by HUD, tenants and applicants for occupancy</a:t>
            </a:r>
          </a:p>
          <a:p>
            <a:pPr>
              <a:spcBef>
                <a:spcPts val="600"/>
              </a:spcBef>
              <a:spcAft>
                <a:spcPts val="600"/>
              </a:spcAft>
              <a:buClr>
                <a:schemeClr val="accent6">
                  <a:lumMod val="50000"/>
                </a:schemeClr>
              </a:buClr>
              <a:buFont typeface="Wingdings" panose="05000000000000000000" pitchFamily="2" charset="2"/>
              <a:buChar char="§"/>
            </a:pPr>
            <a:r>
              <a:rPr lang="en-US" sz="1800" dirty="0" smtClean="0">
                <a:latin typeface="+mj-lt"/>
              </a:rPr>
              <a:t>Obligates future owners to comply with affordability requirements, even in the event of HAP Contract termination or default, foreclosure, bankruptcy, or transfer of control</a:t>
            </a:r>
          </a:p>
          <a:p>
            <a:pPr>
              <a:spcBef>
                <a:spcPts val="600"/>
              </a:spcBef>
              <a:spcAft>
                <a:spcPts val="600"/>
              </a:spcAft>
              <a:buClr>
                <a:schemeClr val="accent6">
                  <a:lumMod val="50000"/>
                </a:schemeClr>
              </a:buClr>
              <a:buFont typeface="Wingdings" panose="05000000000000000000" pitchFamily="2" charset="2"/>
              <a:buChar char="§"/>
            </a:pPr>
            <a:r>
              <a:rPr lang="en-US" sz="1800" dirty="0" smtClean="0">
                <a:latin typeface="+mj-lt"/>
              </a:rPr>
              <a:t>Same term as the HAP Contract.  Auto-renews when the HAP Contract is renewed</a:t>
            </a:r>
          </a:p>
          <a:p>
            <a:pPr>
              <a:spcBef>
                <a:spcPts val="600"/>
              </a:spcBef>
              <a:spcAft>
                <a:spcPts val="600"/>
              </a:spcAft>
              <a:buClr>
                <a:schemeClr val="accent6">
                  <a:lumMod val="50000"/>
                </a:schemeClr>
              </a:buClr>
              <a:buFont typeface="Wingdings" panose="05000000000000000000" pitchFamily="2" charset="2"/>
              <a:buChar char="§"/>
            </a:pPr>
            <a:r>
              <a:rPr lang="en-US" sz="1800" dirty="0" smtClean="0">
                <a:latin typeface="+mj-lt"/>
              </a:rPr>
              <a:t>But if the HAP Contract is terminated by HUD for breach, then the RAD Use Agreement only requires that new tenants have incomes at or below 80% of AMI and rents must not exceed 30% of 80% of AMI.</a:t>
            </a:r>
            <a:endParaRPr lang="en-US" sz="1800" dirty="0">
              <a:latin typeface="+mj-lt"/>
            </a:endParaRP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21</a:t>
            </a:fld>
            <a:endParaRPr lang="en-US" altLang="en-US" dirty="0"/>
          </a:p>
        </p:txBody>
      </p:sp>
    </p:spTree>
    <p:extLst>
      <p:ext uri="{BB962C8B-B14F-4D97-AF65-F5344CB8AC3E}">
        <p14:creationId xmlns:p14="http://schemas.microsoft.com/office/powerpoint/2010/main" val="15397952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685800"/>
          </a:xfrm>
        </p:spPr>
        <p:txBody>
          <a:bodyPr/>
          <a:lstStyle/>
          <a:p>
            <a:pPr algn="ctr"/>
            <a:r>
              <a:rPr lang="en-US" sz="3200" b="1" dirty="0" smtClean="0">
                <a:solidFill>
                  <a:schemeClr val="accent6">
                    <a:lumMod val="75000"/>
                  </a:schemeClr>
                </a:solidFill>
              </a:rPr>
              <a:t>RAD HAP Contract</a:t>
            </a:r>
            <a:endParaRPr lang="en-US" sz="3200" dirty="0">
              <a:solidFill>
                <a:schemeClr val="accent6">
                  <a:lumMod val="75000"/>
                </a:schemeClr>
              </a:solidFill>
            </a:endParaRPr>
          </a:p>
        </p:txBody>
      </p:sp>
      <p:sp>
        <p:nvSpPr>
          <p:cNvPr id="3" name="Content Placeholder 2"/>
          <p:cNvSpPr>
            <a:spLocks noGrp="1"/>
          </p:cNvSpPr>
          <p:nvPr>
            <p:ph idx="1"/>
          </p:nvPr>
        </p:nvSpPr>
        <p:spPr>
          <a:xfrm>
            <a:off x="152400" y="990600"/>
            <a:ext cx="8077200" cy="5334000"/>
          </a:xfrm>
        </p:spPr>
        <p:txBody>
          <a:bodyPr>
            <a:noAutofit/>
          </a:bodyPr>
          <a:lstStyle/>
          <a:p>
            <a:pPr>
              <a:spcBef>
                <a:spcPts val="600"/>
              </a:spcBef>
              <a:spcAft>
                <a:spcPts val="600"/>
              </a:spcAft>
              <a:buClr>
                <a:schemeClr val="accent6">
                  <a:lumMod val="50000"/>
                </a:schemeClr>
              </a:buClr>
              <a:buFont typeface="Wingdings" panose="05000000000000000000" pitchFamily="2" charset="2"/>
              <a:buChar char="§"/>
            </a:pPr>
            <a:r>
              <a:rPr lang="en-US" sz="2000" dirty="0" smtClean="0">
                <a:latin typeface="+mj-lt"/>
              </a:rPr>
              <a:t>The HAP Contract is the vehicle for providing rental assistance payments</a:t>
            </a:r>
          </a:p>
          <a:p>
            <a:pPr>
              <a:spcBef>
                <a:spcPts val="600"/>
              </a:spcBef>
              <a:spcAft>
                <a:spcPts val="600"/>
              </a:spcAft>
              <a:buClr>
                <a:schemeClr val="accent6">
                  <a:lumMod val="50000"/>
                </a:schemeClr>
              </a:buClr>
              <a:buFont typeface="Wingdings" panose="05000000000000000000" pitchFamily="2" charset="2"/>
              <a:buChar char="§"/>
            </a:pPr>
            <a:r>
              <a:rPr lang="en-US" sz="2000" u="sng" dirty="0" smtClean="0">
                <a:latin typeface="+mj-lt"/>
              </a:rPr>
              <a:t>PBRA</a:t>
            </a:r>
            <a:r>
              <a:rPr lang="en-US" sz="2000" dirty="0" smtClean="0">
                <a:latin typeface="+mj-lt"/>
              </a:rPr>
              <a:t>: HUD Forms 52620 (Part 1) and 52618 (Part 2).  PBRA HAP Contract is signed by HUD and the PHA or New Owner.  Term is 20 years.</a:t>
            </a:r>
          </a:p>
          <a:p>
            <a:pPr>
              <a:spcBef>
                <a:spcPts val="600"/>
              </a:spcBef>
              <a:spcAft>
                <a:spcPts val="600"/>
              </a:spcAft>
              <a:buClr>
                <a:schemeClr val="accent6">
                  <a:lumMod val="50000"/>
                </a:schemeClr>
              </a:buClr>
              <a:buFont typeface="Wingdings" panose="05000000000000000000" pitchFamily="2" charset="2"/>
              <a:buChar char="§"/>
            </a:pPr>
            <a:r>
              <a:rPr lang="en-US" sz="2000" u="sng" dirty="0" smtClean="0">
                <a:latin typeface="+mj-lt"/>
              </a:rPr>
              <a:t>PBV</a:t>
            </a:r>
            <a:r>
              <a:rPr lang="en-US" sz="2000" dirty="0" smtClean="0">
                <a:latin typeface="+mj-lt"/>
              </a:rPr>
              <a:t>: HUD Forms 52530A (Part 1) and 52530A (Part 2) and PBV HAP Rider, HUD Form 52621.  PBV HAP Contract is signed by the voucher agency and the PHA or New Owner.  Term is 15 years and may be increased up to 20 years</a:t>
            </a:r>
          </a:p>
          <a:p>
            <a:pPr>
              <a:spcBef>
                <a:spcPts val="600"/>
              </a:spcBef>
              <a:spcAft>
                <a:spcPts val="600"/>
              </a:spcAft>
              <a:buClr>
                <a:schemeClr val="accent6">
                  <a:lumMod val="50000"/>
                </a:schemeClr>
              </a:buClr>
              <a:buFont typeface="Wingdings" panose="05000000000000000000" pitchFamily="2" charset="2"/>
              <a:buChar char="§"/>
            </a:pPr>
            <a:r>
              <a:rPr lang="en-US" sz="2000" dirty="0" smtClean="0">
                <a:latin typeface="+mj-lt"/>
              </a:rPr>
              <a:t>Effective Date = 1</a:t>
            </a:r>
            <a:r>
              <a:rPr lang="en-US" sz="2000" baseline="30000" dirty="0" smtClean="0">
                <a:latin typeface="+mj-lt"/>
              </a:rPr>
              <a:t>st</a:t>
            </a:r>
            <a:r>
              <a:rPr lang="en-US" sz="2000" dirty="0" smtClean="0">
                <a:latin typeface="+mj-lt"/>
              </a:rPr>
              <a:t> day of the 1</a:t>
            </a:r>
            <a:r>
              <a:rPr lang="en-US" sz="2000" baseline="30000" dirty="0" smtClean="0">
                <a:latin typeface="+mj-lt"/>
              </a:rPr>
              <a:t>st</a:t>
            </a:r>
            <a:r>
              <a:rPr lang="en-US" sz="2000" dirty="0" smtClean="0">
                <a:latin typeface="+mj-lt"/>
              </a:rPr>
              <a:t> month following closing</a:t>
            </a:r>
          </a:p>
          <a:p>
            <a:pPr>
              <a:spcBef>
                <a:spcPts val="600"/>
              </a:spcBef>
              <a:spcAft>
                <a:spcPts val="600"/>
              </a:spcAft>
              <a:buClr>
                <a:schemeClr val="accent6">
                  <a:lumMod val="50000"/>
                </a:schemeClr>
              </a:buClr>
              <a:buFont typeface="Wingdings" panose="05000000000000000000" pitchFamily="2" charset="2"/>
              <a:buChar char="§"/>
            </a:pPr>
            <a:r>
              <a:rPr lang="en-US" sz="2000" dirty="0" smtClean="0">
                <a:latin typeface="+mj-lt"/>
              </a:rPr>
              <a:t>Includes contract rents for each unit type</a:t>
            </a:r>
          </a:p>
          <a:p>
            <a:pPr>
              <a:spcBef>
                <a:spcPts val="600"/>
              </a:spcBef>
              <a:spcAft>
                <a:spcPts val="600"/>
              </a:spcAft>
              <a:buClr>
                <a:schemeClr val="accent6">
                  <a:lumMod val="50000"/>
                </a:schemeClr>
              </a:buClr>
              <a:buFont typeface="Wingdings" panose="05000000000000000000" pitchFamily="2" charset="2"/>
              <a:buChar char="§"/>
            </a:pPr>
            <a:r>
              <a:rPr lang="en-US" sz="2000" dirty="0" smtClean="0">
                <a:latin typeface="+mj-lt"/>
              </a:rPr>
              <a:t>Subject to mandatory contract renewal upon expiration of initial term and each renewal term</a:t>
            </a:r>
            <a:endParaRPr lang="en-US" sz="2000" dirty="0">
              <a:latin typeface="+mj-lt"/>
            </a:endParaRP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22</a:t>
            </a:fld>
            <a:endParaRPr lang="en-US" altLang="en-US" dirty="0"/>
          </a:p>
        </p:txBody>
      </p:sp>
    </p:spTree>
    <p:extLst>
      <p:ext uri="{BB962C8B-B14F-4D97-AF65-F5344CB8AC3E}">
        <p14:creationId xmlns:p14="http://schemas.microsoft.com/office/powerpoint/2010/main" val="9077797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838200"/>
          </a:xfrm>
        </p:spPr>
        <p:txBody>
          <a:bodyPr/>
          <a:lstStyle/>
          <a:p>
            <a:pPr algn="ctr"/>
            <a:r>
              <a:rPr lang="en-US" sz="3200" b="1" dirty="0" smtClean="0">
                <a:solidFill>
                  <a:schemeClr val="accent6">
                    <a:lumMod val="75000"/>
                  </a:schemeClr>
                </a:solidFill>
              </a:rPr>
              <a:t>POST CLOSING</a:t>
            </a:r>
            <a:endParaRPr lang="en-US" sz="3200" dirty="0">
              <a:solidFill>
                <a:schemeClr val="accent6">
                  <a:lumMod val="75000"/>
                </a:schemeClr>
              </a:solidFill>
            </a:endParaRPr>
          </a:p>
        </p:txBody>
      </p:sp>
      <p:sp>
        <p:nvSpPr>
          <p:cNvPr id="3" name="Content Placeholder 2"/>
          <p:cNvSpPr>
            <a:spLocks noGrp="1"/>
          </p:cNvSpPr>
          <p:nvPr>
            <p:ph idx="1"/>
          </p:nvPr>
        </p:nvSpPr>
        <p:spPr>
          <a:xfrm>
            <a:off x="457200" y="1295400"/>
            <a:ext cx="7620000" cy="3962400"/>
          </a:xfrm>
        </p:spPr>
        <p:txBody>
          <a:bodyPr>
            <a:noAutofit/>
          </a:bodyPr>
          <a:lstStyle/>
          <a:p>
            <a:pPr>
              <a:spcBef>
                <a:spcPts val="1200"/>
              </a:spcBef>
              <a:spcAft>
                <a:spcPts val="1200"/>
              </a:spcAft>
              <a:buClr>
                <a:schemeClr val="accent6">
                  <a:lumMod val="50000"/>
                </a:schemeClr>
              </a:buClr>
              <a:buFont typeface="Wingdings" panose="05000000000000000000" pitchFamily="2" charset="2"/>
              <a:buChar char="§"/>
            </a:pPr>
            <a:r>
              <a:rPr lang="en-US" dirty="0" smtClean="0">
                <a:latin typeface="+mj-lt"/>
              </a:rPr>
              <a:t>PHA submits .pdf versions of the signed HAP contract and the signed RAD Use Agreement to the Closing Coordinator (within 1 day)</a:t>
            </a:r>
          </a:p>
          <a:p>
            <a:pPr>
              <a:spcBef>
                <a:spcPts val="1200"/>
              </a:spcBef>
              <a:spcAft>
                <a:spcPts val="1200"/>
              </a:spcAft>
              <a:buClr>
                <a:schemeClr val="accent6">
                  <a:lumMod val="50000"/>
                </a:schemeClr>
              </a:buClr>
              <a:buFont typeface="Wingdings" panose="05000000000000000000" pitchFamily="2" charset="2"/>
              <a:buChar char="§"/>
            </a:pPr>
            <a:r>
              <a:rPr lang="en-US" dirty="0" smtClean="0">
                <a:latin typeface="+mj-lt"/>
              </a:rPr>
              <a:t>PHA submits all other signed documents to the Closing Coordinator within 1 week</a:t>
            </a:r>
          </a:p>
          <a:p>
            <a:pPr>
              <a:spcBef>
                <a:spcPts val="1200"/>
              </a:spcBef>
              <a:spcAft>
                <a:spcPts val="1200"/>
              </a:spcAft>
              <a:buClr>
                <a:schemeClr val="accent6">
                  <a:lumMod val="50000"/>
                </a:schemeClr>
              </a:buClr>
              <a:buFont typeface="Wingdings" panose="05000000000000000000" pitchFamily="2" charset="2"/>
              <a:buChar char="§"/>
            </a:pPr>
            <a:r>
              <a:rPr lang="en-US" dirty="0" smtClean="0">
                <a:latin typeface="+mj-lt"/>
              </a:rPr>
              <a:t>Recorded documents are sent to the Closing Coordinator when available</a:t>
            </a:r>
          </a:p>
          <a:p>
            <a:pPr>
              <a:spcBef>
                <a:spcPts val="1200"/>
              </a:spcBef>
              <a:spcAft>
                <a:spcPts val="1200"/>
              </a:spcAft>
              <a:buClr>
                <a:schemeClr val="accent6">
                  <a:lumMod val="50000"/>
                </a:schemeClr>
              </a:buClr>
              <a:buFont typeface="Wingdings" panose="05000000000000000000" pitchFamily="2" charset="2"/>
              <a:buChar char="§"/>
            </a:pPr>
            <a:r>
              <a:rPr lang="en-US" dirty="0" smtClean="0">
                <a:latin typeface="+mj-lt"/>
              </a:rPr>
              <a:t>PHA performs final steps to remove the units from PIC (Submission of HUD Form 50058 End of Participation prior to the new HAP Contract effective date)</a:t>
            </a:r>
            <a:endParaRPr lang="en-US" dirty="0">
              <a:latin typeface="+mj-lt"/>
            </a:endParaRP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23</a:t>
            </a:fld>
            <a:endParaRPr lang="en-US" altLang="en-US" dirty="0"/>
          </a:p>
        </p:txBody>
      </p:sp>
    </p:spTree>
    <p:extLst>
      <p:ext uri="{BB962C8B-B14F-4D97-AF65-F5344CB8AC3E}">
        <p14:creationId xmlns:p14="http://schemas.microsoft.com/office/powerpoint/2010/main" val="6637641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D2BFA04-0D4A-4E0C-911D-A71B5E564EA4}" type="slidenum">
              <a:rPr lang="en-US" altLang="en-US" sz="1400" smtClean="0">
                <a:latin typeface="Cambria" panose="02040503050406030204" pitchFamily="18" charset="0"/>
              </a:rPr>
              <a:pPr/>
              <a:t>24</a:t>
            </a:fld>
            <a:endParaRPr lang="en-US" altLang="en-US" sz="1400" dirty="0">
              <a:latin typeface="Cambria" panose="02040503050406030204" pitchFamily="18" charset="0"/>
            </a:endParaRPr>
          </a:p>
        </p:txBody>
      </p:sp>
      <p:sp>
        <p:nvSpPr>
          <p:cNvPr id="3" name="Rectangle 2"/>
          <p:cNvSpPr/>
          <p:nvPr/>
        </p:nvSpPr>
        <p:spPr>
          <a:xfrm>
            <a:off x="2159540" y="2590800"/>
            <a:ext cx="4052713" cy="1077218"/>
          </a:xfrm>
          <a:prstGeom prst="rect">
            <a:avLst/>
          </a:prstGeom>
        </p:spPr>
        <p:txBody>
          <a:bodyPr wrap="none" anchor="ctr">
            <a:spAutoFit/>
          </a:bodyPr>
          <a:lstStyle/>
          <a:p>
            <a:pPr algn="ctr"/>
            <a:r>
              <a:rPr lang="en-US" sz="3200" b="1" dirty="0" smtClean="0">
                <a:solidFill>
                  <a:schemeClr val="accent6">
                    <a:lumMod val="75000"/>
                  </a:schemeClr>
                </a:solidFill>
              </a:rPr>
              <a:t>ITEMS TO CONSIDER</a:t>
            </a:r>
          </a:p>
          <a:p>
            <a:pPr algn="ctr"/>
            <a:r>
              <a:rPr lang="en-US" sz="3200" b="1" dirty="0" smtClean="0">
                <a:solidFill>
                  <a:schemeClr val="accent6">
                    <a:lumMod val="75000"/>
                  </a:schemeClr>
                </a:solidFill>
              </a:rPr>
              <a:t>BEFORE APPLYING</a:t>
            </a:r>
            <a:endParaRPr lang="en-US" sz="3200" dirty="0"/>
          </a:p>
        </p:txBody>
      </p:sp>
    </p:spTree>
    <p:extLst>
      <p:ext uri="{BB962C8B-B14F-4D97-AF65-F5344CB8AC3E}">
        <p14:creationId xmlns:p14="http://schemas.microsoft.com/office/powerpoint/2010/main" val="3835075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944562"/>
          </a:xfrm>
        </p:spPr>
        <p:txBody>
          <a:bodyPr/>
          <a:lstStyle/>
          <a:p>
            <a:pPr algn="ctr"/>
            <a:r>
              <a:rPr lang="en-US" sz="3200" b="1" dirty="0" smtClean="0">
                <a:solidFill>
                  <a:schemeClr val="accent6">
                    <a:lumMod val="75000"/>
                  </a:schemeClr>
                </a:solidFill>
              </a:rPr>
              <a:t>Planning</a:t>
            </a:r>
            <a:endParaRPr lang="en-US" sz="3200" dirty="0">
              <a:solidFill>
                <a:schemeClr val="accent6">
                  <a:lumMod val="75000"/>
                </a:schemeClr>
              </a:solidFill>
            </a:endParaRPr>
          </a:p>
        </p:txBody>
      </p:sp>
      <p:sp>
        <p:nvSpPr>
          <p:cNvPr id="3" name="Content Placeholder 2"/>
          <p:cNvSpPr>
            <a:spLocks noGrp="1"/>
          </p:cNvSpPr>
          <p:nvPr>
            <p:ph idx="1"/>
          </p:nvPr>
        </p:nvSpPr>
        <p:spPr>
          <a:xfrm>
            <a:off x="457200" y="1295400"/>
            <a:ext cx="7620000" cy="4038600"/>
          </a:xfrm>
        </p:spPr>
        <p:txBody>
          <a:bodyPr>
            <a:noAutofit/>
          </a:bodyPr>
          <a:lstStyle/>
          <a:p>
            <a:pPr>
              <a:spcBef>
                <a:spcPts val="1200"/>
              </a:spcBef>
              <a:spcAft>
                <a:spcPts val="1800"/>
              </a:spcAft>
              <a:buClr>
                <a:schemeClr val="accent6">
                  <a:lumMod val="50000"/>
                </a:schemeClr>
              </a:buClr>
              <a:buFont typeface="Wingdings" panose="05000000000000000000" pitchFamily="2" charset="2"/>
              <a:buChar char="§"/>
            </a:pPr>
            <a:r>
              <a:rPr lang="en-US" dirty="0" smtClean="0">
                <a:latin typeface="+mj-lt"/>
              </a:rPr>
              <a:t>Identify units to be converted.  Consider entire portfolio conversion</a:t>
            </a:r>
          </a:p>
          <a:p>
            <a:pPr>
              <a:spcBef>
                <a:spcPts val="1200"/>
              </a:spcBef>
              <a:spcAft>
                <a:spcPts val="1800"/>
              </a:spcAft>
              <a:buClr>
                <a:schemeClr val="accent6">
                  <a:lumMod val="50000"/>
                </a:schemeClr>
              </a:buClr>
              <a:buFont typeface="Wingdings" panose="05000000000000000000" pitchFamily="2" charset="2"/>
              <a:buChar char="§"/>
            </a:pPr>
            <a:r>
              <a:rPr lang="en-US" dirty="0" smtClean="0">
                <a:latin typeface="+mj-lt"/>
              </a:rPr>
              <a:t>Demolition of existing LIPH units and new construction is permitted.  RAD assistance can be transferred to a different site (in that case, a Relocation Plan must be submitted; no PCA required)</a:t>
            </a:r>
          </a:p>
          <a:p>
            <a:pPr>
              <a:spcBef>
                <a:spcPts val="1200"/>
              </a:spcBef>
              <a:spcAft>
                <a:spcPts val="1800"/>
              </a:spcAft>
              <a:buClr>
                <a:schemeClr val="accent6">
                  <a:lumMod val="50000"/>
                </a:schemeClr>
              </a:buClr>
              <a:buFont typeface="Wingdings" panose="05000000000000000000" pitchFamily="2" charset="2"/>
              <a:buChar char="§"/>
            </a:pPr>
            <a:r>
              <a:rPr lang="en-US" dirty="0" smtClean="0">
                <a:latin typeface="+mj-lt"/>
              </a:rPr>
              <a:t>Quantify capital needs</a:t>
            </a:r>
          </a:p>
          <a:p>
            <a:pPr>
              <a:spcBef>
                <a:spcPts val="1200"/>
              </a:spcBef>
              <a:spcAft>
                <a:spcPts val="1800"/>
              </a:spcAft>
              <a:buClr>
                <a:schemeClr val="accent6">
                  <a:lumMod val="50000"/>
                </a:schemeClr>
              </a:buClr>
              <a:buFont typeface="Wingdings" panose="05000000000000000000" pitchFamily="2" charset="2"/>
              <a:buChar char="§"/>
            </a:pPr>
            <a:r>
              <a:rPr lang="en-US" dirty="0" smtClean="0">
                <a:latin typeface="+mj-lt"/>
              </a:rPr>
              <a:t>Prepare preliminary development and operating budgets</a:t>
            </a: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25</a:t>
            </a:fld>
            <a:endParaRPr lang="en-US" altLang="en-US" dirty="0"/>
          </a:p>
        </p:txBody>
      </p:sp>
    </p:spTree>
    <p:extLst>
      <p:ext uri="{BB962C8B-B14F-4D97-AF65-F5344CB8AC3E}">
        <p14:creationId xmlns:p14="http://schemas.microsoft.com/office/powerpoint/2010/main" val="21873631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lstStyle/>
          <a:p>
            <a:pPr algn="ctr"/>
            <a:r>
              <a:rPr lang="en-US" sz="3200" b="1" dirty="0" smtClean="0">
                <a:solidFill>
                  <a:schemeClr val="accent6">
                    <a:lumMod val="75000"/>
                  </a:schemeClr>
                </a:solidFill>
              </a:rPr>
              <a:t>Planning </a:t>
            </a:r>
            <a:r>
              <a:rPr lang="en-US" sz="3200" dirty="0" smtClean="0">
                <a:solidFill>
                  <a:schemeClr val="accent6">
                    <a:lumMod val="75000"/>
                  </a:schemeClr>
                </a:solidFill>
              </a:rPr>
              <a:t>(continued)</a:t>
            </a:r>
            <a:endParaRPr lang="en-US" sz="3200" dirty="0">
              <a:solidFill>
                <a:schemeClr val="accent6">
                  <a:lumMod val="75000"/>
                </a:schemeClr>
              </a:solidFill>
            </a:endParaRPr>
          </a:p>
        </p:txBody>
      </p:sp>
      <p:sp>
        <p:nvSpPr>
          <p:cNvPr id="3" name="Content Placeholder 2"/>
          <p:cNvSpPr>
            <a:spLocks noGrp="1"/>
          </p:cNvSpPr>
          <p:nvPr>
            <p:ph idx="1"/>
          </p:nvPr>
        </p:nvSpPr>
        <p:spPr>
          <a:xfrm>
            <a:off x="381000" y="1219200"/>
            <a:ext cx="7620000" cy="4750520"/>
          </a:xfrm>
        </p:spPr>
        <p:txBody>
          <a:bodyPr>
            <a:noAutofit/>
          </a:bodyPr>
          <a:lstStyle/>
          <a:p>
            <a:pPr>
              <a:spcBef>
                <a:spcPts val="600"/>
              </a:spcBef>
              <a:spcAft>
                <a:spcPts val="1200"/>
              </a:spcAft>
              <a:buClr>
                <a:schemeClr val="accent6">
                  <a:lumMod val="50000"/>
                </a:schemeClr>
              </a:buClr>
              <a:buFont typeface="Wingdings" panose="05000000000000000000" pitchFamily="2" charset="2"/>
              <a:buChar char="§"/>
            </a:pPr>
            <a:r>
              <a:rPr lang="en-US" dirty="0" smtClean="0">
                <a:latin typeface="+mj-lt"/>
              </a:rPr>
              <a:t>Use the HUD Excel RAD Inventory Assessment Tool (“Tool”) on RAD website to review current funding, estimated RAD contract rents, estimated first-year income and expenses and estimated net operating income available to service debt</a:t>
            </a:r>
          </a:p>
          <a:p>
            <a:pPr>
              <a:spcBef>
                <a:spcPts val="600"/>
              </a:spcBef>
              <a:spcAft>
                <a:spcPts val="1200"/>
              </a:spcAft>
              <a:buClr>
                <a:schemeClr val="accent6">
                  <a:lumMod val="50000"/>
                </a:schemeClr>
              </a:buClr>
              <a:buFont typeface="Wingdings" panose="05000000000000000000" pitchFamily="2" charset="2"/>
              <a:buChar char="§"/>
            </a:pPr>
            <a:r>
              <a:rPr lang="en-US" dirty="0" smtClean="0">
                <a:latin typeface="+mj-lt"/>
              </a:rPr>
              <a:t>Identify potential sources of funds (debt and/or equity).  Letters of intent will need to be attached to the RAD Application</a:t>
            </a:r>
          </a:p>
          <a:p>
            <a:pPr>
              <a:spcBef>
                <a:spcPts val="600"/>
              </a:spcBef>
              <a:spcAft>
                <a:spcPts val="1200"/>
              </a:spcAft>
              <a:buClr>
                <a:schemeClr val="accent6">
                  <a:lumMod val="50000"/>
                </a:schemeClr>
              </a:buClr>
              <a:buFont typeface="Wingdings" panose="05000000000000000000" pitchFamily="2" charset="2"/>
              <a:buChar char="§"/>
            </a:pPr>
            <a:r>
              <a:rPr lang="en-US" dirty="0" smtClean="0">
                <a:latin typeface="+mj-lt"/>
              </a:rPr>
              <a:t>Hold at least two (2) resident meetings</a:t>
            </a:r>
          </a:p>
          <a:p>
            <a:pPr>
              <a:spcBef>
                <a:spcPts val="600"/>
              </a:spcBef>
              <a:spcAft>
                <a:spcPts val="1200"/>
              </a:spcAft>
              <a:buClr>
                <a:schemeClr val="accent6">
                  <a:lumMod val="50000"/>
                </a:schemeClr>
              </a:buClr>
              <a:buFont typeface="Wingdings" panose="05000000000000000000" pitchFamily="2" charset="2"/>
              <a:buChar char="§"/>
            </a:pPr>
            <a:r>
              <a:rPr lang="en-US" dirty="0" smtClean="0">
                <a:latin typeface="+mj-lt"/>
              </a:rPr>
              <a:t>Hold a Board of Commissioners’ meeting to approve submission of the RAD Application</a:t>
            </a: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26</a:t>
            </a:fld>
            <a:endParaRPr lang="en-US" altLang="en-US" dirty="0"/>
          </a:p>
        </p:txBody>
      </p:sp>
    </p:spTree>
    <p:extLst>
      <p:ext uri="{BB962C8B-B14F-4D97-AF65-F5344CB8AC3E}">
        <p14:creationId xmlns:p14="http://schemas.microsoft.com/office/powerpoint/2010/main" val="40966488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620000" cy="1066800"/>
          </a:xfrm>
        </p:spPr>
        <p:txBody>
          <a:bodyPr/>
          <a:lstStyle/>
          <a:p>
            <a:pPr algn="ctr"/>
            <a:r>
              <a:rPr lang="en-US" sz="3200" b="1" dirty="0" smtClean="0">
                <a:solidFill>
                  <a:schemeClr val="accent6">
                    <a:lumMod val="75000"/>
                  </a:schemeClr>
                </a:solidFill>
              </a:rPr>
              <a:t>Planning </a:t>
            </a:r>
            <a:r>
              <a:rPr lang="en-US" sz="3200" dirty="0" smtClean="0">
                <a:solidFill>
                  <a:schemeClr val="accent6">
                    <a:lumMod val="75000"/>
                  </a:schemeClr>
                </a:solidFill>
              </a:rPr>
              <a:t>(continued) </a:t>
            </a:r>
            <a:br>
              <a:rPr lang="en-US" sz="3200" dirty="0" smtClean="0">
                <a:solidFill>
                  <a:schemeClr val="accent6">
                    <a:lumMod val="75000"/>
                  </a:schemeClr>
                </a:solidFill>
              </a:rPr>
            </a:br>
            <a:r>
              <a:rPr lang="en-US" sz="3000" b="1" dirty="0" smtClean="0">
                <a:solidFill>
                  <a:schemeClr val="accent6">
                    <a:lumMod val="75000"/>
                  </a:schemeClr>
                </a:solidFill>
              </a:rPr>
              <a:t>Special Issues</a:t>
            </a:r>
            <a:endParaRPr lang="en-US" sz="3000" b="1" dirty="0">
              <a:solidFill>
                <a:schemeClr val="accent6">
                  <a:lumMod val="75000"/>
                </a:schemeClr>
              </a:solidFill>
            </a:endParaRPr>
          </a:p>
        </p:txBody>
      </p:sp>
      <p:sp>
        <p:nvSpPr>
          <p:cNvPr id="3" name="Content Placeholder 2"/>
          <p:cNvSpPr>
            <a:spLocks noGrp="1"/>
          </p:cNvSpPr>
          <p:nvPr>
            <p:ph idx="1"/>
          </p:nvPr>
        </p:nvSpPr>
        <p:spPr>
          <a:xfrm>
            <a:off x="152400" y="1752600"/>
            <a:ext cx="8065770" cy="2895600"/>
          </a:xfrm>
        </p:spPr>
        <p:txBody>
          <a:bodyPr>
            <a:noAutofit/>
          </a:bodyPr>
          <a:lstStyle/>
          <a:p>
            <a:pPr>
              <a:spcBef>
                <a:spcPts val="100"/>
              </a:spcBef>
              <a:spcAft>
                <a:spcPts val="100"/>
              </a:spcAft>
              <a:buClr>
                <a:schemeClr val="accent6">
                  <a:lumMod val="50000"/>
                </a:schemeClr>
              </a:buClr>
              <a:buFont typeface="Wingdings" panose="05000000000000000000" pitchFamily="2" charset="2"/>
              <a:buChar char="§"/>
            </a:pPr>
            <a:r>
              <a:rPr lang="en-US" sz="2000" u="sng" dirty="0" smtClean="0">
                <a:latin typeface="+mj-lt"/>
              </a:rPr>
              <a:t>Capital Fund Financing Program (“CFFP”).</a:t>
            </a:r>
            <a:r>
              <a:rPr lang="en-US" sz="2000" dirty="0" smtClean="0">
                <a:latin typeface="+mj-lt"/>
              </a:rPr>
              <a:t> CFFP loans are secured by future capital fund allocations, which the PHA will no longer receive for RAD projects.  Need lender approval to pay off or restructure the debt, even if capital funds on remaining public housing units can service the debt.</a:t>
            </a:r>
          </a:p>
          <a:p>
            <a:pPr marL="114300" indent="0">
              <a:spcBef>
                <a:spcPts val="100"/>
              </a:spcBef>
              <a:spcAft>
                <a:spcPts val="100"/>
              </a:spcAft>
              <a:buClr>
                <a:schemeClr val="accent6">
                  <a:lumMod val="50000"/>
                </a:schemeClr>
              </a:buClr>
              <a:buNone/>
            </a:pPr>
            <a:endParaRPr lang="en-US" sz="2000" dirty="0" smtClean="0">
              <a:latin typeface="+mj-lt"/>
            </a:endParaRPr>
          </a:p>
          <a:p>
            <a:pPr>
              <a:spcBef>
                <a:spcPts val="100"/>
              </a:spcBef>
              <a:spcAft>
                <a:spcPts val="100"/>
              </a:spcAft>
              <a:buClr>
                <a:schemeClr val="accent6">
                  <a:lumMod val="50000"/>
                </a:schemeClr>
              </a:buClr>
              <a:buFont typeface="Wingdings" panose="05000000000000000000" pitchFamily="2" charset="2"/>
              <a:buChar char="§"/>
            </a:pPr>
            <a:r>
              <a:rPr lang="en-US" sz="2000" u="sng" dirty="0" smtClean="0">
                <a:latin typeface="+mj-lt"/>
              </a:rPr>
              <a:t>Operating Fund Financing Program (“OFFP”).</a:t>
            </a:r>
            <a:r>
              <a:rPr lang="en-US" sz="2000" dirty="0" smtClean="0">
                <a:latin typeface="+mj-lt"/>
              </a:rPr>
              <a:t>  OFFP loans are secured by public housing subsidy, which the PHA will no longer receive for RAD projects.  Need lender approval.</a:t>
            </a: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27</a:t>
            </a:fld>
            <a:endParaRPr lang="en-US" altLang="en-US" dirty="0"/>
          </a:p>
        </p:txBody>
      </p:sp>
    </p:spTree>
    <p:extLst>
      <p:ext uri="{BB962C8B-B14F-4D97-AF65-F5344CB8AC3E}">
        <p14:creationId xmlns:p14="http://schemas.microsoft.com/office/powerpoint/2010/main" val="18902882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76200"/>
            <a:ext cx="7620000" cy="1066800"/>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fontAlgn="auto">
              <a:spcAft>
                <a:spcPts val="0"/>
              </a:spcAft>
            </a:pPr>
            <a:r>
              <a:rPr lang="en-US" sz="3200" b="1" smtClean="0">
                <a:solidFill>
                  <a:schemeClr val="accent6">
                    <a:lumMod val="75000"/>
                  </a:schemeClr>
                </a:solidFill>
              </a:rPr>
              <a:t>Planning </a:t>
            </a:r>
            <a:r>
              <a:rPr lang="en-US" sz="3200" smtClean="0">
                <a:solidFill>
                  <a:schemeClr val="accent6">
                    <a:lumMod val="75000"/>
                  </a:schemeClr>
                </a:solidFill>
              </a:rPr>
              <a:t>(continued) </a:t>
            </a:r>
            <a:br>
              <a:rPr lang="en-US" sz="3200" smtClean="0">
                <a:solidFill>
                  <a:schemeClr val="accent6">
                    <a:lumMod val="75000"/>
                  </a:schemeClr>
                </a:solidFill>
              </a:rPr>
            </a:br>
            <a:r>
              <a:rPr lang="en-US" sz="3000" b="1" smtClean="0">
                <a:solidFill>
                  <a:schemeClr val="accent6">
                    <a:lumMod val="75000"/>
                  </a:schemeClr>
                </a:solidFill>
              </a:rPr>
              <a:t>Special Issues</a:t>
            </a:r>
            <a:endParaRPr lang="en-US" sz="3000" b="1" dirty="0">
              <a:solidFill>
                <a:schemeClr val="accent6">
                  <a:lumMod val="75000"/>
                </a:schemeClr>
              </a:solidFill>
            </a:endParaRPr>
          </a:p>
        </p:txBody>
      </p:sp>
      <p:sp>
        <p:nvSpPr>
          <p:cNvPr id="4" name="Rectangle 3"/>
          <p:cNvSpPr/>
          <p:nvPr/>
        </p:nvSpPr>
        <p:spPr>
          <a:xfrm>
            <a:off x="342900" y="1676400"/>
            <a:ext cx="7848600" cy="3247043"/>
          </a:xfrm>
          <a:prstGeom prst="rect">
            <a:avLst/>
          </a:prstGeom>
        </p:spPr>
        <p:txBody>
          <a:bodyPr wrap="square">
            <a:spAutoFit/>
          </a:bodyPr>
          <a:lstStyle/>
          <a:p>
            <a:pPr>
              <a:spcBef>
                <a:spcPts val="100"/>
              </a:spcBef>
              <a:spcAft>
                <a:spcPts val="100"/>
              </a:spcAft>
              <a:buClr>
                <a:schemeClr val="accent6">
                  <a:lumMod val="50000"/>
                </a:schemeClr>
              </a:buClr>
              <a:buFont typeface="Wingdings" panose="05000000000000000000" pitchFamily="2" charset="2"/>
              <a:buChar char="§"/>
            </a:pPr>
            <a:endParaRPr lang="en-US" sz="2000" dirty="0">
              <a:latin typeface="Cambria" panose="02040503050406030204" pitchFamily="18" charset="0"/>
            </a:endParaRPr>
          </a:p>
          <a:p>
            <a:pPr marL="342900" indent="-342900">
              <a:spcBef>
                <a:spcPts val="100"/>
              </a:spcBef>
              <a:spcAft>
                <a:spcPts val="100"/>
              </a:spcAft>
              <a:buClr>
                <a:schemeClr val="accent6">
                  <a:lumMod val="50000"/>
                </a:schemeClr>
              </a:buClr>
              <a:buFont typeface="Wingdings" panose="05000000000000000000" pitchFamily="2" charset="2"/>
              <a:buChar char="§"/>
            </a:pPr>
            <a:r>
              <a:rPr lang="en-US" sz="2000" u="sng" dirty="0">
                <a:latin typeface="Cambria" panose="02040503050406030204" pitchFamily="18" charset="0"/>
              </a:rPr>
              <a:t>Energy Performance Contracts (“EPCs”).</a:t>
            </a:r>
            <a:r>
              <a:rPr lang="en-US" sz="2000" dirty="0">
                <a:latin typeface="Cambria" panose="02040503050406030204" pitchFamily="18" charset="0"/>
              </a:rPr>
              <a:t>  EPCs include long term financing secured by all properties included in the implementation of energy conservation measures.  Need lender approval to release properties to be converted, prepay the debt in whole or in part, and restructure the loan.  Also need to submit updated documentation to HUD’s Energy </a:t>
            </a:r>
            <a:r>
              <a:rPr lang="en-US" sz="2000" dirty="0" smtClean="0">
                <a:latin typeface="Cambria" panose="02040503050406030204" pitchFamily="18" charset="0"/>
              </a:rPr>
              <a:t>Center.</a:t>
            </a:r>
          </a:p>
          <a:p>
            <a:pPr marL="342900" indent="-342900">
              <a:spcBef>
                <a:spcPts val="100"/>
              </a:spcBef>
              <a:spcAft>
                <a:spcPts val="100"/>
              </a:spcAft>
              <a:buClr>
                <a:schemeClr val="accent6">
                  <a:lumMod val="50000"/>
                </a:schemeClr>
              </a:buClr>
              <a:buFont typeface="Wingdings" panose="05000000000000000000" pitchFamily="2" charset="2"/>
              <a:buChar char="§"/>
            </a:pPr>
            <a:endParaRPr lang="en-US" sz="2000" u="sng" dirty="0">
              <a:latin typeface="Cambria" panose="02040503050406030204" pitchFamily="18" charset="0"/>
            </a:endParaRPr>
          </a:p>
          <a:p>
            <a:pPr marL="342900" indent="-342900">
              <a:spcBef>
                <a:spcPts val="100"/>
              </a:spcBef>
              <a:spcAft>
                <a:spcPts val="100"/>
              </a:spcAft>
              <a:buClr>
                <a:schemeClr val="accent6">
                  <a:lumMod val="50000"/>
                </a:schemeClr>
              </a:buClr>
              <a:buFont typeface="Wingdings" panose="05000000000000000000" pitchFamily="2" charset="2"/>
              <a:buChar char="§"/>
            </a:pPr>
            <a:r>
              <a:rPr lang="en-US" sz="2000" u="sng" dirty="0" smtClean="0">
                <a:latin typeface="Cambria" panose="02040503050406030204" pitchFamily="18" charset="0"/>
              </a:rPr>
              <a:t>Existing </a:t>
            </a:r>
            <a:r>
              <a:rPr lang="en-US" sz="2000" u="sng" dirty="0">
                <a:latin typeface="Cambria" panose="02040503050406030204" pitchFamily="18" charset="0"/>
              </a:rPr>
              <a:t>Mixed-Finance transactions (including HOPE VI)</a:t>
            </a:r>
            <a:r>
              <a:rPr lang="en-US" sz="2000" dirty="0">
                <a:latin typeface="Cambria" panose="02040503050406030204" pitchFamily="18" charset="0"/>
              </a:rPr>
              <a:t>.  Existing debt will likely need to be prepaid.  Need lender approval.</a:t>
            </a:r>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2" name="Slide Number Placeholder 1"/>
          <p:cNvSpPr>
            <a:spLocks noGrp="1"/>
          </p:cNvSpPr>
          <p:nvPr>
            <p:ph type="sldNum" sz="quarter" idx="12"/>
          </p:nvPr>
        </p:nvSpPr>
        <p:spPr/>
        <p:txBody>
          <a:bodyPr/>
          <a:lstStyle/>
          <a:p>
            <a:fld id="{8D2BFA04-0D4A-4E0C-911D-A71B5E564EA4}" type="slidenum">
              <a:rPr lang="en-US" altLang="en-US" sz="1400" smtClean="0">
                <a:latin typeface="Cambria" panose="02040503050406030204" pitchFamily="18" charset="0"/>
              </a:rPr>
              <a:pPr/>
              <a:t>28</a:t>
            </a:fld>
            <a:endParaRPr lang="en-US" altLang="en-US" sz="1400" dirty="0">
              <a:latin typeface="Cambria" panose="02040503050406030204" pitchFamily="18" charset="0"/>
            </a:endParaRPr>
          </a:p>
        </p:txBody>
      </p:sp>
    </p:spTree>
    <p:extLst>
      <p:ext uri="{BB962C8B-B14F-4D97-AF65-F5344CB8AC3E}">
        <p14:creationId xmlns:p14="http://schemas.microsoft.com/office/powerpoint/2010/main" val="37518449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7620000" cy="868362"/>
          </a:xfrm>
        </p:spPr>
        <p:txBody>
          <a:bodyPr/>
          <a:lstStyle/>
          <a:p>
            <a:pPr algn="ctr"/>
            <a:r>
              <a:rPr lang="en-US" sz="3200" b="1" dirty="0" smtClean="0">
                <a:solidFill>
                  <a:schemeClr val="accent6">
                    <a:lumMod val="75000"/>
                  </a:schemeClr>
                </a:solidFill>
              </a:rPr>
              <a:t>General RAD Requirements</a:t>
            </a:r>
            <a:endParaRPr lang="en-US" sz="3200" dirty="0">
              <a:solidFill>
                <a:schemeClr val="accent6">
                  <a:lumMod val="75000"/>
                </a:schemeClr>
              </a:solidFill>
            </a:endParaRPr>
          </a:p>
        </p:txBody>
      </p:sp>
      <p:sp>
        <p:nvSpPr>
          <p:cNvPr id="3" name="Content Placeholder 2"/>
          <p:cNvSpPr>
            <a:spLocks noGrp="1"/>
          </p:cNvSpPr>
          <p:nvPr>
            <p:ph idx="1"/>
          </p:nvPr>
        </p:nvSpPr>
        <p:spPr>
          <a:xfrm>
            <a:off x="381000" y="1371600"/>
            <a:ext cx="7620000" cy="4038600"/>
          </a:xfrm>
        </p:spPr>
        <p:txBody>
          <a:bodyPr>
            <a:noAutofit/>
          </a:bodyPr>
          <a:lstStyle/>
          <a:p>
            <a:pPr>
              <a:spcBef>
                <a:spcPts val="1200"/>
              </a:spcBef>
              <a:spcAft>
                <a:spcPts val="1800"/>
              </a:spcAft>
              <a:buClr>
                <a:schemeClr val="accent6">
                  <a:lumMod val="50000"/>
                </a:schemeClr>
              </a:buClr>
              <a:buFont typeface="Wingdings" panose="05000000000000000000" pitchFamily="2" charset="2"/>
              <a:buChar char="§"/>
            </a:pPr>
            <a:r>
              <a:rPr lang="en-US" sz="2300" dirty="0" smtClean="0">
                <a:latin typeface="+mj-lt"/>
              </a:rPr>
              <a:t>The RAD conversion must be included in the </a:t>
            </a:r>
            <a:r>
              <a:rPr lang="en-US" sz="2300" u="sng" dirty="0" smtClean="0">
                <a:latin typeface="+mj-lt"/>
              </a:rPr>
              <a:t>Annual Plan</a:t>
            </a:r>
            <a:r>
              <a:rPr lang="en-US" sz="2300" dirty="0" smtClean="0">
                <a:latin typeface="+mj-lt"/>
              </a:rPr>
              <a:t>, or the PHA must submit a </a:t>
            </a:r>
            <a:r>
              <a:rPr lang="en-US" sz="2300" u="sng" dirty="0" smtClean="0">
                <a:latin typeface="+mj-lt"/>
              </a:rPr>
              <a:t>Significant Amendment to the Plan</a:t>
            </a:r>
            <a:r>
              <a:rPr lang="en-US" sz="2300" dirty="0" smtClean="0">
                <a:latin typeface="+mj-lt"/>
              </a:rPr>
              <a:t>.  (</a:t>
            </a:r>
            <a:r>
              <a:rPr lang="en-US" sz="2300" dirty="0">
                <a:latin typeface="+mj-lt"/>
              </a:rPr>
              <a:t>S</a:t>
            </a:r>
            <a:r>
              <a:rPr lang="en-US" sz="2300" dirty="0" smtClean="0">
                <a:latin typeface="+mj-lt"/>
              </a:rPr>
              <a:t>ee HUD’s sample PHA Plan Significant Amendment included as Attachment 1D to the RAD Notice)</a:t>
            </a:r>
          </a:p>
          <a:p>
            <a:pPr>
              <a:spcBef>
                <a:spcPts val="1200"/>
              </a:spcBef>
              <a:spcAft>
                <a:spcPts val="1800"/>
              </a:spcAft>
              <a:buClr>
                <a:schemeClr val="accent6">
                  <a:lumMod val="50000"/>
                </a:schemeClr>
              </a:buClr>
              <a:buFont typeface="Wingdings" panose="05000000000000000000" pitchFamily="2" charset="2"/>
              <a:buChar char="§"/>
            </a:pPr>
            <a:r>
              <a:rPr lang="en-US" sz="2300" dirty="0" smtClean="0">
                <a:latin typeface="+mj-lt"/>
              </a:rPr>
              <a:t>Need to obtain a RAD Physical Condition Assessment, now called a </a:t>
            </a:r>
            <a:r>
              <a:rPr lang="en-US" sz="2300" u="sng" dirty="0" smtClean="0">
                <a:latin typeface="+mj-lt"/>
              </a:rPr>
              <a:t>Capital Needs Assessment</a:t>
            </a:r>
            <a:r>
              <a:rPr lang="en-US" sz="2300" dirty="0" smtClean="0">
                <a:latin typeface="+mj-lt"/>
              </a:rPr>
              <a:t> (“CNA”), for all projects that do not fall within exceptions.  The goal is to determine how much rehab is needed and size of replacement reserves</a:t>
            </a: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29</a:t>
            </a:fld>
            <a:endParaRPr lang="en-US" altLang="en-US" dirty="0"/>
          </a:p>
        </p:txBody>
      </p:sp>
    </p:spTree>
    <p:extLst>
      <p:ext uri="{BB962C8B-B14F-4D97-AF65-F5344CB8AC3E}">
        <p14:creationId xmlns:p14="http://schemas.microsoft.com/office/powerpoint/2010/main" val="871469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solidFill>
                  <a:schemeClr val="accent6">
                    <a:lumMod val="75000"/>
                  </a:schemeClr>
                </a:solidFill>
              </a:rPr>
              <a:t>WHAT IS RAD? </a:t>
            </a:r>
            <a:r>
              <a:rPr lang="en-US" sz="3200" dirty="0" smtClean="0">
                <a:solidFill>
                  <a:schemeClr val="accent6">
                    <a:lumMod val="75000"/>
                  </a:schemeClr>
                </a:solidFill>
              </a:rPr>
              <a:t>(continued)</a:t>
            </a:r>
            <a:endParaRPr lang="en-US" sz="3200" dirty="0">
              <a:solidFill>
                <a:schemeClr val="accent6">
                  <a:lumMod val="75000"/>
                </a:schemeClr>
              </a:solidFill>
            </a:endParaRPr>
          </a:p>
        </p:txBody>
      </p:sp>
      <p:sp>
        <p:nvSpPr>
          <p:cNvPr id="3" name="Content Placeholder 2"/>
          <p:cNvSpPr>
            <a:spLocks noGrp="1"/>
          </p:cNvSpPr>
          <p:nvPr>
            <p:ph idx="1"/>
          </p:nvPr>
        </p:nvSpPr>
        <p:spPr>
          <a:xfrm>
            <a:off x="457200" y="1295400"/>
            <a:ext cx="7620000" cy="4237815"/>
          </a:xfrm>
        </p:spPr>
        <p:txBody>
          <a:bodyPr>
            <a:normAutofit fontScale="92500" lnSpcReduction="20000"/>
          </a:bodyPr>
          <a:lstStyle/>
          <a:p>
            <a:pPr marL="274320">
              <a:spcBef>
                <a:spcPts val="600"/>
              </a:spcBef>
              <a:spcAft>
                <a:spcPts val="1200"/>
              </a:spcAft>
              <a:buClr>
                <a:schemeClr val="accent6">
                  <a:lumMod val="50000"/>
                </a:schemeClr>
              </a:buClr>
              <a:buFont typeface="Wingdings" panose="05000000000000000000" pitchFamily="2" charset="2"/>
              <a:buChar char="§"/>
            </a:pPr>
            <a:r>
              <a:rPr lang="en-US" sz="2400" dirty="0" smtClean="0">
                <a:latin typeface="+mj-lt"/>
              </a:rPr>
              <a:t>RAD is a new tool for preserving assisted rental housing.</a:t>
            </a:r>
          </a:p>
          <a:p>
            <a:pPr marL="274320">
              <a:spcBef>
                <a:spcPts val="600"/>
              </a:spcBef>
              <a:spcAft>
                <a:spcPts val="1200"/>
              </a:spcAft>
              <a:buClr>
                <a:schemeClr val="accent6">
                  <a:lumMod val="50000"/>
                </a:schemeClr>
              </a:buClr>
              <a:buFont typeface="Wingdings" panose="05000000000000000000" pitchFamily="2" charset="2"/>
              <a:buChar char="§"/>
            </a:pPr>
            <a:r>
              <a:rPr lang="en-US" sz="2400" dirty="0" smtClean="0">
                <a:latin typeface="+mj-lt"/>
              </a:rPr>
              <a:t>RAD combines the operating subsidy and capital fund subsidy received for each LIPH unit and converts them into a long-term Section 8 Housing Assistance Payment (“HAP”) contract.</a:t>
            </a:r>
          </a:p>
          <a:p>
            <a:pPr marL="274320">
              <a:spcBef>
                <a:spcPts val="600"/>
              </a:spcBef>
              <a:spcAft>
                <a:spcPts val="1200"/>
              </a:spcAft>
              <a:buClr>
                <a:schemeClr val="accent6">
                  <a:lumMod val="50000"/>
                </a:schemeClr>
              </a:buClr>
              <a:buFont typeface="Wingdings" panose="05000000000000000000" pitchFamily="2" charset="2"/>
              <a:buChar char="§"/>
            </a:pPr>
            <a:r>
              <a:rPr lang="en-US" sz="2400" dirty="0" smtClean="0">
                <a:latin typeface="+mj-lt"/>
              </a:rPr>
              <a:t>The goal is to allow Public Housing Agencies (“PHAs”) to finance the renovation or redevelopment of assisted units and receive higher rents than under a mixed-finance transaction.</a:t>
            </a:r>
          </a:p>
          <a:p>
            <a:pPr marL="274320">
              <a:spcBef>
                <a:spcPts val="600"/>
              </a:spcBef>
              <a:spcAft>
                <a:spcPts val="1200"/>
              </a:spcAft>
              <a:buClr>
                <a:schemeClr val="accent6">
                  <a:lumMod val="50000"/>
                </a:schemeClr>
              </a:buClr>
              <a:buFont typeface="Wingdings" panose="05000000000000000000" pitchFamily="2" charset="2"/>
              <a:buChar char="§"/>
            </a:pPr>
            <a:r>
              <a:rPr lang="en-US" sz="2400" dirty="0" smtClean="0">
                <a:latin typeface="+mj-lt"/>
              </a:rPr>
              <a:t>RAD is meant to ensure funding certainty under long-term contracts while giving property owners more flexibility to obtain financing and operate the units.</a:t>
            </a:r>
            <a:endParaRPr lang="en-US" sz="2400" dirty="0">
              <a:latin typeface="+mj-lt"/>
            </a:endParaRP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3</a:t>
            </a:fld>
            <a:endParaRPr lang="en-US" altLang="en-US" dirty="0"/>
          </a:p>
        </p:txBody>
      </p:sp>
    </p:spTree>
    <p:extLst>
      <p:ext uri="{BB962C8B-B14F-4D97-AF65-F5344CB8AC3E}">
        <p14:creationId xmlns:p14="http://schemas.microsoft.com/office/powerpoint/2010/main" val="23624216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lstStyle/>
          <a:p>
            <a:pPr algn="ctr"/>
            <a:r>
              <a:rPr lang="en-US" sz="3200" b="1" dirty="0" smtClean="0">
                <a:solidFill>
                  <a:schemeClr val="accent6">
                    <a:lumMod val="75000"/>
                  </a:schemeClr>
                </a:solidFill>
              </a:rPr>
              <a:t>General RAD Requirements </a:t>
            </a:r>
            <a:r>
              <a:rPr lang="en-US" sz="3200" dirty="0" smtClean="0">
                <a:solidFill>
                  <a:schemeClr val="accent6">
                    <a:lumMod val="75000"/>
                  </a:schemeClr>
                </a:solidFill>
              </a:rPr>
              <a:t>(continued)</a:t>
            </a:r>
            <a:endParaRPr lang="en-US" sz="3200" dirty="0">
              <a:solidFill>
                <a:schemeClr val="accent6">
                  <a:lumMod val="75000"/>
                </a:schemeClr>
              </a:solidFill>
            </a:endParaRPr>
          </a:p>
        </p:txBody>
      </p:sp>
      <p:sp>
        <p:nvSpPr>
          <p:cNvPr id="3" name="Content Placeholder 2"/>
          <p:cNvSpPr>
            <a:spLocks noGrp="1"/>
          </p:cNvSpPr>
          <p:nvPr>
            <p:ph idx="1"/>
          </p:nvPr>
        </p:nvSpPr>
        <p:spPr>
          <a:xfrm>
            <a:off x="228600" y="1219200"/>
            <a:ext cx="7848600" cy="4419600"/>
          </a:xfrm>
        </p:spPr>
        <p:txBody>
          <a:bodyPr>
            <a:noAutofit/>
          </a:bodyPr>
          <a:lstStyle/>
          <a:p>
            <a:pPr>
              <a:spcBef>
                <a:spcPts val="1200"/>
              </a:spcBef>
              <a:spcAft>
                <a:spcPts val="1200"/>
              </a:spcAft>
              <a:buClr>
                <a:schemeClr val="accent6">
                  <a:lumMod val="50000"/>
                </a:schemeClr>
              </a:buClr>
              <a:buFont typeface="Wingdings" panose="05000000000000000000" pitchFamily="2" charset="2"/>
              <a:buChar char="§"/>
            </a:pPr>
            <a:r>
              <a:rPr lang="en-US" sz="2100" dirty="0">
                <a:latin typeface="+mj-lt"/>
              </a:rPr>
              <a:t>Exemptions from CNA: project </a:t>
            </a:r>
            <a:r>
              <a:rPr lang="en-US" sz="2100" dirty="0" smtClean="0">
                <a:latin typeface="+mj-lt"/>
              </a:rPr>
              <a:t>built </a:t>
            </a:r>
            <a:r>
              <a:rPr lang="en-US" sz="2100" dirty="0">
                <a:latin typeface="+mj-lt"/>
              </a:rPr>
              <a:t>within last 5 years; new construction or substantial </a:t>
            </a:r>
            <a:r>
              <a:rPr lang="en-US" sz="2100" dirty="0" smtClean="0">
                <a:latin typeface="+mj-lt"/>
              </a:rPr>
              <a:t>rehab (“down to the studs”); LIHTC. </a:t>
            </a:r>
            <a:r>
              <a:rPr lang="en-US" sz="2100" u="sng" dirty="0" smtClean="0">
                <a:latin typeface="+mj-lt"/>
              </a:rPr>
              <a:t>But</a:t>
            </a:r>
            <a:r>
              <a:rPr lang="en-US" sz="2100" dirty="0" smtClean="0">
                <a:latin typeface="+mj-lt"/>
              </a:rPr>
              <a:t> no property is exempt from sizing replacement reserves with the HUD Excel Tool</a:t>
            </a:r>
          </a:p>
          <a:p>
            <a:pPr>
              <a:spcBef>
                <a:spcPts val="1200"/>
              </a:spcBef>
              <a:spcAft>
                <a:spcPts val="1200"/>
              </a:spcAft>
              <a:buClr>
                <a:schemeClr val="accent6">
                  <a:lumMod val="50000"/>
                </a:schemeClr>
              </a:buClr>
              <a:buFont typeface="Wingdings" panose="05000000000000000000" pitchFamily="2" charset="2"/>
              <a:buChar char="§"/>
            </a:pPr>
            <a:r>
              <a:rPr lang="en-US" sz="2100" dirty="0" smtClean="0">
                <a:latin typeface="+mj-lt"/>
              </a:rPr>
              <a:t>Section 18 Demolition/Disposition rules do not apply unless the number of units is reduced by more than a </a:t>
            </a:r>
            <a:r>
              <a:rPr lang="en-US" sz="2100" i="1" dirty="0" smtClean="0">
                <a:latin typeface="+mj-lt"/>
              </a:rPr>
              <a:t>de minimis</a:t>
            </a:r>
            <a:r>
              <a:rPr lang="en-US" sz="2100" dirty="0" smtClean="0">
                <a:latin typeface="+mj-lt"/>
              </a:rPr>
              <a:t> amount</a:t>
            </a:r>
          </a:p>
          <a:p>
            <a:pPr>
              <a:spcBef>
                <a:spcPts val="1200"/>
              </a:spcBef>
              <a:spcAft>
                <a:spcPts val="1200"/>
              </a:spcAft>
              <a:buClr>
                <a:schemeClr val="accent6">
                  <a:lumMod val="50000"/>
                </a:schemeClr>
              </a:buClr>
              <a:buFont typeface="Wingdings" panose="05000000000000000000" pitchFamily="2" charset="2"/>
              <a:buChar char="§"/>
            </a:pPr>
            <a:r>
              <a:rPr lang="en-US" sz="2100" dirty="0" smtClean="0">
                <a:latin typeface="+mj-lt"/>
              </a:rPr>
              <a:t>A project cannot have both RAD and Section 18 approval.  The PHA must select one.  Projects that already have a Section 18 approval are not eligible for RAD if the PHA has taken action based on the Section 18 approval (e.g., entered into demolition contract or requested Tenant Protection Vouchers)</a:t>
            </a:r>
            <a:endParaRPr lang="en-US" sz="2100" dirty="0">
              <a:latin typeface="+mj-lt"/>
            </a:endParaRP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30</a:t>
            </a:fld>
            <a:endParaRPr lang="en-US" altLang="en-US" dirty="0"/>
          </a:p>
        </p:txBody>
      </p:sp>
    </p:spTree>
    <p:extLst>
      <p:ext uri="{BB962C8B-B14F-4D97-AF65-F5344CB8AC3E}">
        <p14:creationId xmlns:p14="http://schemas.microsoft.com/office/powerpoint/2010/main" val="3531939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b="1" dirty="0" smtClean="0">
                <a:solidFill>
                  <a:schemeClr val="accent6">
                    <a:lumMod val="75000"/>
                  </a:schemeClr>
                </a:solidFill>
              </a:rPr>
              <a:t>Challenges</a:t>
            </a:r>
            <a:endParaRPr lang="en-US" dirty="0"/>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7" name="Content Placeholder 2"/>
          <p:cNvSpPr txBox="1">
            <a:spLocks/>
          </p:cNvSpPr>
          <p:nvPr/>
        </p:nvSpPr>
        <p:spPr>
          <a:xfrm>
            <a:off x="228600" y="1219200"/>
            <a:ext cx="7848600" cy="4419600"/>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fontAlgn="auto">
              <a:spcBef>
                <a:spcPts val="1200"/>
              </a:spcBef>
              <a:spcAft>
                <a:spcPts val="1200"/>
              </a:spcAft>
              <a:buClr>
                <a:schemeClr val="accent6">
                  <a:lumMod val="50000"/>
                </a:schemeClr>
              </a:buClr>
              <a:buNone/>
            </a:pPr>
            <a:endParaRPr lang="en-US" sz="2100" b="1" dirty="0" smtClean="0">
              <a:latin typeface="+mj-lt"/>
            </a:endParaRPr>
          </a:p>
          <a:p>
            <a:pPr fontAlgn="auto">
              <a:spcBef>
                <a:spcPts val="1200"/>
              </a:spcBef>
              <a:spcAft>
                <a:spcPts val="1200"/>
              </a:spcAft>
              <a:buClr>
                <a:schemeClr val="accent6">
                  <a:lumMod val="50000"/>
                </a:schemeClr>
              </a:buClr>
              <a:buFont typeface="Wingdings" panose="05000000000000000000" pitchFamily="2" charset="2"/>
              <a:buChar char="§"/>
            </a:pPr>
            <a:r>
              <a:rPr lang="en-US" sz="2100" dirty="0" smtClean="0">
                <a:latin typeface="+mj-lt"/>
              </a:rPr>
              <a:t>RAD involves multiple regulatory processes and systems that would normally require approval by different offices of HUD</a:t>
            </a:r>
          </a:p>
          <a:p>
            <a:pPr fontAlgn="auto">
              <a:spcBef>
                <a:spcPts val="1200"/>
              </a:spcBef>
              <a:spcAft>
                <a:spcPts val="1200"/>
              </a:spcAft>
              <a:buClr>
                <a:schemeClr val="accent6">
                  <a:lumMod val="50000"/>
                </a:schemeClr>
              </a:buClr>
              <a:buFont typeface="Wingdings" panose="05000000000000000000" pitchFamily="2" charset="2"/>
              <a:buChar char="§"/>
            </a:pPr>
            <a:r>
              <a:rPr lang="en-US" sz="2100" dirty="0" smtClean="0">
                <a:latin typeface="+mj-lt"/>
              </a:rPr>
              <a:t>Learning curve on both sides (HUD and PHA)</a:t>
            </a:r>
          </a:p>
          <a:p>
            <a:pPr fontAlgn="auto">
              <a:spcBef>
                <a:spcPts val="1200"/>
              </a:spcBef>
              <a:spcAft>
                <a:spcPts val="1200"/>
              </a:spcAft>
              <a:buClr>
                <a:schemeClr val="accent6">
                  <a:lumMod val="50000"/>
                </a:schemeClr>
              </a:buClr>
              <a:buFont typeface="Wingdings" panose="05000000000000000000" pitchFamily="2" charset="2"/>
              <a:buChar char="§"/>
            </a:pPr>
            <a:r>
              <a:rPr lang="en-US" sz="2100" dirty="0" smtClean="0">
                <a:latin typeface="+mj-lt"/>
              </a:rPr>
              <a:t>Volume:  slow start, but now that the initial cap has been raised the HUD RAD office has seen a lot more applications</a:t>
            </a:r>
          </a:p>
          <a:p>
            <a:pPr fontAlgn="auto">
              <a:spcBef>
                <a:spcPts val="1200"/>
              </a:spcBef>
              <a:spcAft>
                <a:spcPts val="1200"/>
              </a:spcAft>
              <a:buClr>
                <a:schemeClr val="accent6">
                  <a:lumMod val="50000"/>
                </a:schemeClr>
              </a:buClr>
              <a:buFont typeface="Wingdings" panose="05000000000000000000" pitchFamily="2" charset="2"/>
              <a:buChar char="§"/>
            </a:pPr>
            <a:r>
              <a:rPr lang="en-US" sz="2100" dirty="0" smtClean="0">
                <a:latin typeface="+mj-lt"/>
              </a:rPr>
              <a:t>Flexibility means a lot of various creative structures which challenge HUD staff and increase complexity of closings (both for HUD and for the PHA)</a:t>
            </a:r>
          </a:p>
          <a:p>
            <a:pPr fontAlgn="auto">
              <a:spcBef>
                <a:spcPts val="1200"/>
              </a:spcBef>
              <a:spcAft>
                <a:spcPts val="1200"/>
              </a:spcAft>
              <a:buClr>
                <a:schemeClr val="accent6">
                  <a:lumMod val="50000"/>
                </a:schemeClr>
              </a:buClr>
              <a:buFont typeface="Wingdings" panose="05000000000000000000" pitchFamily="2" charset="2"/>
              <a:buChar char="§"/>
            </a:pPr>
            <a:endParaRPr lang="en-US" sz="2100" dirty="0">
              <a:latin typeface="+mj-lt"/>
            </a:endParaRPr>
          </a:p>
        </p:txBody>
      </p:sp>
      <p:sp>
        <p:nvSpPr>
          <p:cNvPr id="3" name="Slide Number Placeholder 2"/>
          <p:cNvSpPr>
            <a:spLocks noGrp="1"/>
          </p:cNvSpPr>
          <p:nvPr>
            <p:ph type="sldNum" sz="quarter" idx="12"/>
          </p:nvPr>
        </p:nvSpPr>
        <p:spPr/>
        <p:txBody>
          <a:bodyPr/>
          <a:lstStyle/>
          <a:p>
            <a:fld id="{386A7923-FD41-459D-AE36-B27CDB6845FC}" type="slidenum">
              <a:rPr lang="en-US" altLang="en-US" sz="1400" smtClean="0">
                <a:latin typeface="Cambria" panose="02040503050406030204" pitchFamily="18" charset="0"/>
              </a:rPr>
              <a:pPr/>
              <a:t>31</a:t>
            </a:fld>
            <a:endParaRPr lang="en-US" altLang="en-US" sz="1400" dirty="0">
              <a:latin typeface="Cambria" panose="02040503050406030204" pitchFamily="18" charset="0"/>
            </a:endParaRPr>
          </a:p>
        </p:txBody>
      </p:sp>
    </p:spTree>
    <p:extLst>
      <p:ext uri="{BB962C8B-B14F-4D97-AF65-F5344CB8AC3E}">
        <p14:creationId xmlns:p14="http://schemas.microsoft.com/office/powerpoint/2010/main" val="15767317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620000" cy="1143000"/>
          </a:xfrm>
        </p:spPr>
        <p:txBody>
          <a:bodyPr/>
          <a:lstStyle/>
          <a:p>
            <a:pPr algn="ctr"/>
            <a:r>
              <a:rPr lang="en-US" sz="3200" b="1" dirty="0" smtClean="0">
                <a:solidFill>
                  <a:schemeClr val="accent6">
                    <a:lumMod val="75000"/>
                  </a:schemeClr>
                </a:solidFill>
              </a:rPr>
              <a:t>Governing Regulations and Guidance</a:t>
            </a:r>
            <a:endParaRPr lang="en-US" sz="3200" b="1" dirty="0">
              <a:solidFill>
                <a:schemeClr val="accent6">
                  <a:lumMod val="75000"/>
                </a:schemeClr>
              </a:solidFill>
            </a:endParaRPr>
          </a:p>
        </p:txBody>
      </p:sp>
      <p:sp>
        <p:nvSpPr>
          <p:cNvPr id="3" name="Content Placeholder 2"/>
          <p:cNvSpPr>
            <a:spLocks noGrp="1"/>
          </p:cNvSpPr>
          <p:nvPr>
            <p:ph idx="1"/>
          </p:nvPr>
        </p:nvSpPr>
        <p:spPr>
          <a:xfrm>
            <a:off x="533400" y="1828800"/>
            <a:ext cx="7391400" cy="3429000"/>
          </a:xfrm>
        </p:spPr>
        <p:txBody>
          <a:bodyPr>
            <a:normAutofit/>
          </a:bodyPr>
          <a:lstStyle/>
          <a:p>
            <a:pPr marL="228600">
              <a:lnSpc>
                <a:spcPct val="80000"/>
              </a:lnSpc>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Consolidated and Further Continuing Appropriations Act of 2012 (Public Law 112-55, approved November 18, 2011)</a:t>
            </a:r>
          </a:p>
          <a:p>
            <a:pPr marL="228600">
              <a:lnSpc>
                <a:spcPct val="80000"/>
              </a:lnSpc>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Notice PIH 2012-32, REV-1 (July 2, 2013)</a:t>
            </a:r>
          </a:p>
          <a:p>
            <a:pPr marL="228600">
              <a:lnSpc>
                <a:spcPct val="80000"/>
              </a:lnSpc>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Notice PIH 2012-32, REV-2 (June 15, 2015)</a:t>
            </a:r>
          </a:p>
          <a:p>
            <a:pPr marL="228600">
              <a:lnSpc>
                <a:spcPct val="80000"/>
              </a:lnSpc>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RAD Relocation Notice (Notice H 2014-09 / PIH 2014-17)</a:t>
            </a:r>
            <a:endParaRPr lang="en-US" sz="2400" dirty="0">
              <a:latin typeface="+mj-lt"/>
            </a:endParaRP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32</a:t>
            </a:fld>
            <a:endParaRPr lang="en-US" altLang="en-US" dirty="0"/>
          </a:p>
        </p:txBody>
      </p:sp>
    </p:spTree>
    <p:extLst>
      <p:ext uri="{BB962C8B-B14F-4D97-AF65-F5344CB8AC3E}">
        <p14:creationId xmlns:p14="http://schemas.microsoft.com/office/powerpoint/2010/main" val="16609484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D2BFA04-0D4A-4E0C-911D-A71B5E564EA4}" type="slidenum">
              <a:rPr lang="en-US" altLang="en-US" sz="1400" smtClean="0">
                <a:latin typeface="Cambria" panose="02040503050406030204" pitchFamily="18" charset="0"/>
              </a:rPr>
              <a:pPr/>
              <a:t>33</a:t>
            </a:fld>
            <a:endParaRPr lang="en-US" altLang="en-US" sz="1400" dirty="0">
              <a:latin typeface="Cambria" panose="02040503050406030204" pitchFamily="18" charset="0"/>
            </a:endParaRPr>
          </a:p>
        </p:txBody>
      </p:sp>
      <p:sp>
        <p:nvSpPr>
          <p:cNvPr id="3" name="Rectangle 2"/>
          <p:cNvSpPr/>
          <p:nvPr/>
        </p:nvSpPr>
        <p:spPr>
          <a:xfrm>
            <a:off x="2971800" y="1066800"/>
            <a:ext cx="2443298" cy="584775"/>
          </a:xfrm>
          <a:prstGeom prst="rect">
            <a:avLst/>
          </a:prstGeom>
        </p:spPr>
        <p:txBody>
          <a:bodyPr wrap="none">
            <a:spAutoFit/>
          </a:bodyPr>
          <a:lstStyle/>
          <a:p>
            <a:pPr algn="ctr"/>
            <a:r>
              <a:rPr lang="en-US" sz="3200" b="1" dirty="0" smtClean="0">
                <a:solidFill>
                  <a:schemeClr val="accent6">
                    <a:lumMod val="75000"/>
                  </a:schemeClr>
                </a:solidFill>
              </a:rPr>
              <a:t>RESOURCES</a:t>
            </a:r>
            <a:endParaRPr lang="en-US" sz="3200" dirty="0"/>
          </a:p>
        </p:txBody>
      </p:sp>
      <p:sp>
        <p:nvSpPr>
          <p:cNvPr id="4" name="Content Placeholder 2"/>
          <p:cNvSpPr txBox="1">
            <a:spLocks/>
          </p:cNvSpPr>
          <p:nvPr/>
        </p:nvSpPr>
        <p:spPr>
          <a:xfrm>
            <a:off x="381000" y="2438400"/>
            <a:ext cx="7620000" cy="1494615"/>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fontAlgn="auto">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RAD Website: </a:t>
            </a:r>
            <a:r>
              <a:rPr lang="en-US" sz="2400" u="sng" dirty="0" smtClean="0">
                <a:latin typeface="+mj-lt"/>
              </a:rPr>
              <a:t>www.hud.gov/rad</a:t>
            </a:r>
          </a:p>
          <a:p>
            <a:pPr fontAlgn="auto">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RAD Resource Desk: </a:t>
            </a:r>
            <a:r>
              <a:rPr lang="en-US" sz="2400" u="sng" dirty="0" smtClean="0">
                <a:latin typeface="+mj-lt"/>
              </a:rPr>
              <a:t>www.radresource.net</a:t>
            </a:r>
          </a:p>
        </p:txBody>
      </p:sp>
    </p:spTree>
    <p:extLst>
      <p:ext uri="{BB962C8B-B14F-4D97-AF65-F5344CB8AC3E}">
        <p14:creationId xmlns:p14="http://schemas.microsoft.com/office/powerpoint/2010/main" val="14969730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71700" y="1905000"/>
            <a:ext cx="4572000" cy="892552"/>
          </a:xfrm>
          <a:prstGeom prst="rect">
            <a:avLst/>
          </a:prstGeom>
        </p:spPr>
        <p:txBody>
          <a:bodyPr>
            <a:spAutoFit/>
          </a:bodyPr>
          <a:lstStyle/>
          <a:p>
            <a:pPr algn="ctr"/>
            <a:r>
              <a:rPr lang="en-US" sz="2800" b="1" dirty="0">
                <a:solidFill>
                  <a:schemeClr val="accent1">
                    <a:lumMod val="75000"/>
                  </a:schemeClr>
                </a:solidFill>
                <a:latin typeface="Times New Roman" panose="02020603050405020304" pitchFamily="18" charset="0"/>
                <a:cs typeface="Times New Roman" panose="02020603050405020304" pitchFamily="18" charset="0"/>
              </a:rPr>
              <a:t>Delphine G. Carnes</a:t>
            </a:r>
            <a:br>
              <a:rPr lang="en-US" sz="2800" b="1" dirty="0">
                <a:solidFill>
                  <a:schemeClr val="accent1">
                    <a:lumMod val="75000"/>
                  </a:schemeClr>
                </a:solidFill>
                <a:latin typeface="Times New Roman" panose="02020603050405020304" pitchFamily="18" charset="0"/>
                <a:cs typeface="Times New Roman" panose="02020603050405020304" pitchFamily="18" charset="0"/>
              </a:rPr>
            </a:br>
            <a:r>
              <a:rPr lang="en-US" sz="2400" dirty="0" smtClean="0">
                <a:solidFill>
                  <a:schemeClr val="accent1">
                    <a:lumMod val="75000"/>
                  </a:schemeClr>
                </a:solidFill>
                <a:latin typeface="Times New Roman" panose="02020603050405020304" pitchFamily="18" charset="0"/>
                <a:cs typeface="Times New Roman" panose="02020603050405020304" pitchFamily="18" charset="0"/>
              </a:rPr>
              <a:t>dcarnes@cwm-law.com</a:t>
            </a:r>
            <a:endParaRPr lang="en-US" sz="28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6" name="Rectangle 5"/>
          <p:cNvSpPr/>
          <p:nvPr/>
        </p:nvSpPr>
        <p:spPr>
          <a:xfrm>
            <a:off x="1371600" y="3276600"/>
            <a:ext cx="6172200" cy="1015663"/>
          </a:xfrm>
          <a:prstGeom prst="rect">
            <a:avLst/>
          </a:prstGeom>
        </p:spPr>
        <p:txBody>
          <a:bodyPr wrap="square">
            <a:spAutoFit/>
          </a:bodyPr>
          <a:lstStyle/>
          <a:p>
            <a:pPr algn="ctr"/>
            <a:r>
              <a:rPr lang="en-US" sz="2000" dirty="0" smtClean="0">
                <a:solidFill>
                  <a:schemeClr val="accent1">
                    <a:lumMod val="75000"/>
                  </a:schemeClr>
                </a:solidFill>
                <a:latin typeface="Times New Roman" panose="02020603050405020304" pitchFamily="18" charset="0"/>
                <a:cs typeface="Times New Roman" panose="02020603050405020304" pitchFamily="18" charset="0"/>
              </a:rPr>
              <a:t>CRENSHAW, WARE &amp; MARTIN, P.L.C.</a:t>
            </a:r>
            <a:br>
              <a:rPr lang="en-US" sz="2000" dirty="0" smtClean="0">
                <a:solidFill>
                  <a:schemeClr val="accent1">
                    <a:lumMod val="75000"/>
                  </a:schemeClr>
                </a:solidFill>
                <a:latin typeface="Times New Roman" panose="02020603050405020304" pitchFamily="18" charset="0"/>
                <a:cs typeface="Times New Roman" panose="02020603050405020304" pitchFamily="18" charset="0"/>
              </a:rPr>
            </a:br>
            <a:r>
              <a:rPr lang="en-US" sz="2000" dirty="0" smtClean="0">
                <a:solidFill>
                  <a:schemeClr val="accent1">
                    <a:lumMod val="75000"/>
                  </a:schemeClr>
                </a:solidFill>
                <a:latin typeface="Times New Roman" panose="02020603050405020304" pitchFamily="18" charset="0"/>
                <a:cs typeface="Times New Roman" panose="02020603050405020304" pitchFamily="18" charset="0"/>
              </a:rPr>
              <a:t>150 W. Main Street ▪ Suite 1500 ▪  Norfolk, VA  23510</a:t>
            </a:r>
            <a:br>
              <a:rPr lang="en-US" sz="2000" dirty="0" smtClean="0">
                <a:solidFill>
                  <a:schemeClr val="accent1">
                    <a:lumMod val="75000"/>
                  </a:schemeClr>
                </a:solidFill>
                <a:latin typeface="Times New Roman" panose="02020603050405020304" pitchFamily="18" charset="0"/>
                <a:cs typeface="Times New Roman" panose="02020603050405020304" pitchFamily="18" charset="0"/>
              </a:rPr>
            </a:br>
            <a:r>
              <a:rPr lang="en-US" sz="2000" dirty="0" smtClean="0">
                <a:solidFill>
                  <a:schemeClr val="accent1">
                    <a:lumMod val="75000"/>
                  </a:schemeClr>
                </a:solidFill>
                <a:latin typeface="Times New Roman" panose="02020603050405020304" pitchFamily="18" charset="0"/>
                <a:cs typeface="Times New Roman" panose="02020603050405020304" pitchFamily="18" charset="0"/>
              </a:rPr>
              <a:t>T (757) 623-3000 | F (757) 623-5735</a:t>
            </a:r>
          </a:p>
        </p:txBody>
      </p:sp>
      <p:sp>
        <p:nvSpPr>
          <p:cNvPr id="14" name="TextBox 13"/>
          <p:cNvSpPr txBox="1"/>
          <p:nvPr/>
        </p:nvSpPr>
        <p:spPr>
          <a:xfrm>
            <a:off x="2590800" y="4495800"/>
            <a:ext cx="3733800" cy="400110"/>
          </a:xfrm>
          <a:prstGeom prst="rect">
            <a:avLst/>
          </a:prstGeom>
          <a:noFill/>
        </p:spPr>
        <p:txBody>
          <a:bodyPr wrap="square" rtlCol="0">
            <a:spAutoFit/>
          </a:bodyPr>
          <a:lstStyle/>
          <a:p>
            <a:pPr algn="ctr"/>
            <a:r>
              <a:rPr lang="en-US" sz="2000" u="sng" dirty="0" smtClean="0">
                <a:solidFill>
                  <a:schemeClr val="accent1">
                    <a:lumMod val="75000"/>
                  </a:schemeClr>
                </a:solidFill>
                <a:latin typeface="Times New Roman" panose="02020603050405020304" pitchFamily="18" charset="0"/>
                <a:cs typeface="Times New Roman" panose="02020603050405020304" pitchFamily="18" charset="0"/>
              </a:rPr>
              <a:t>www.cwm-law.com</a:t>
            </a:r>
            <a:endParaRPr lang="en-US" sz="2000" u="sng" dirty="0">
              <a:solidFill>
                <a:schemeClr val="accent1">
                  <a:lumMod val="75000"/>
                </a:schemeClr>
              </a:solidFill>
              <a:latin typeface="Times New Roman" panose="02020603050405020304" pitchFamily="18" charset="0"/>
              <a:cs typeface="Times New Roman" panose="02020603050405020304" pitchFamily="18" charset="0"/>
            </a:endParaRPr>
          </a:p>
        </p:txBody>
      </p:sp>
      <p:pic>
        <p:nvPicPr>
          <p:cNvPr id="13" name="Picture 12"/>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cxnSp>
        <p:nvCxnSpPr>
          <p:cNvPr id="8" name="Straight Connector 7"/>
          <p:cNvCxnSpPr/>
          <p:nvPr/>
        </p:nvCxnSpPr>
        <p:spPr>
          <a:xfrm>
            <a:off x="1143000" y="2971800"/>
            <a:ext cx="6477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897BF3C5-E790-4520-905A-A76DE421DAAA}" type="slidenum">
              <a:rPr lang="en-US" altLang="en-US" sz="1400" smtClean="0">
                <a:latin typeface="Cambria" panose="02040503050406030204" pitchFamily="18" charset="0"/>
              </a:rPr>
              <a:pPr/>
              <a:t>34</a:t>
            </a:fld>
            <a:endParaRPr lang="en-US" altLang="en-US" sz="1400" dirty="0">
              <a:latin typeface="Cambria" panose="02040503050406030204" pitchFamily="18" charset="0"/>
            </a:endParaRPr>
          </a:p>
        </p:txBody>
      </p:sp>
    </p:spTree>
    <p:extLst>
      <p:ext uri="{BB962C8B-B14F-4D97-AF65-F5344CB8AC3E}">
        <p14:creationId xmlns:p14="http://schemas.microsoft.com/office/powerpoint/2010/main" val="70102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7620000" cy="792162"/>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fontAlgn="auto">
              <a:spcAft>
                <a:spcPts val="0"/>
              </a:spcAft>
            </a:pPr>
            <a:r>
              <a:rPr lang="en-US" sz="3200" b="1" dirty="0" smtClean="0">
                <a:solidFill>
                  <a:schemeClr val="accent6">
                    <a:lumMod val="75000"/>
                  </a:schemeClr>
                </a:solidFill>
              </a:rPr>
              <a:t>STATUS REPORT</a:t>
            </a:r>
            <a:endParaRPr lang="en-US" sz="3200" dirty="0">
              <a:solidFill>
                <a:schemeClr val="accent6">
                  <a:lumMod val="75000"/>
                </a:schemeClr>
              </a:solidFill>
            </a:endParaRPr>
          </a:p>
        </p:txBody>
      </p:sp>
      <p:sp>
        <p:nvSpPr>
          <p:cNvPr id="5" name="Content Placeholder 2"/>
          <p:cNvSpPr txBox="1">
            <a:spLocks/>
          </p:cNvSpPr>
          <p:nvPr/>
        </p:nvSpPr>
        <p:spPr>
          <a:xfrm>
            <a:off x="304800" y="1199108"/>
            <a:ext cx="7848600" cy="4953000"/>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285750" indent="-285750" fontAlgn="auto">
              <a:spcBef>
                <a:spcPts val="600"/>
              </a:spcBef>
              <a:spcAft>
                <a:spcPts val="600"/>
              </a:spcAft>
              <a:buClr>
                <a:schemeClr val="accent6">
                  <a:lumMod val="50000"/>
                </a:schemeClr>
              </a:buClr>
              <a:buFont typeface="Wingdings" panose="05000000000000000000" pitchFamily="2" charset="2"/>
              <a:buChar char="§"/>
            </a:pPr>
            <a:r>
              <a:rPr lang="en-US" dirty="0" smtClean="0">
                <a:latin typeface="+mj-lt"/>
              </a:rPr>
              <a:t>More than 35,000 units converted through RAD so far</a:t>
            </a:r>
          </a:p>
          <a:p>
            <a:pPr marL="582930" lvl="1" indent="-285750" fontAlgn="auto">
              <a:spcBef>
                <a:spcPts val="600"/>
              </a:spcBef>
              <a:spcAft>
                <a:spcPts val="600"/>
              </a:spcAft>
              <a:buClr>
                <a:schemeClr val="accent6">
                  <a:lumMod val="50000"/>
                </a:schemeClr>
              </a:buClr>
              <a:buFont typeface="Wingdings" panose="05000000000000000000" pitchFamily="2" charset="2"/>
              <a:buChar char="§"/>
            </a:pPr>
            <a:r>
              <a:rPr lang="en-US" dirty="0" smtClean="0">
                <a:latin typeface="+mj-lt"/>
              </a:rPr>
              <a:t>Approximately 18,000 units under First </a:t>
            </a:r>
            <a:r>
              <a:rPr lang="en-US" dirty="0">
                <a:latin typeface="+mj-lt"/>
              </a:rPr>
              <a:t>C</a:t>
            </a:r>
            <a:r>
              <a:rPr lang="en-US" dirty="0" smtClean="0">
                <a:latin typeface="+mj-lt"/>
              </a:rPr>
              <a:t>omponent</a:t>
            </a:r>
          </a:p>
          <a:p>
            <a:pPr marL="582930" lvl="1" indent="-285750" fontAlgn="auto">
              <a:spcBef>
                <a:spcPts val="600"/>
              </a:spcBef>
              <a:spcAft>
                <a:spcPts val="600"/>
              </a:spcAft>
              <a:buClr>
                <a:schemeClr val="accent6">
                  <a:lumMod val="50000"/>
                </a:schemeClr>
              </a:buClr>
              <a:buFont typeface="Wingdings" panose="05000000000000000000" pitchFamily="2" charset="2"/>
              <a:buChar char="§"/>
            </a:pPr>
            <a:r>
              <a:rPr lang="en-US" dirty="0" smtClean="0">
                <a:latin typeface="+mj-lt"/>
              </a:rPr>
              <a:t>Approximately 17,000 units under Second Component</a:t>
            </a:r>
          </a:p>
          <a:p>
            <a:pPr marL="285750" indent="-285750" fontAlgn="auto">
              <a:spcBef>
                <a:spcPts val="1200"/>
              </a:spcBef>
              <a:spcAft>
                <a:spcPts val="600"/>
              </a:spcAft>
              <a:buClr>
                <a:schemeClr val="accent6">
                  <a:lumMod val="50000"/>
                </a:schemeClr>
              </a:buClr>
              <a:buFont typeface="Wingdings" panose="05000000000000000000" pitchFamily="2" charset="2"/>
              <a:buChar char="§"/>
            </a:pPr>
            <a:r>
              <a:rPr lang="en-US" dirty="0" smtClean="0">
                <a:latin typeface="+mj-lt"/>
              </a:rPr>
              <a:t>Program currently in place through 2018</a:t>
            </a:r>
          </a:p>
          <a:p>
            <a:pPr marL="285750" indent="-285750" fontAlgn="auto">
              <a:spcBef>
                <a:spcPts val="600"/>
              </a:spcBef>
              <a:spcAft>
                <a:spcPts val="600"/>
              </a:spcAft>
              <a:buClr>
                <a:schemeClr val="accent6">
                  <a:lumMod val="50000"/>
                </a:schemeClr>
              </a:buClr>
              <a:buFont typeface="Wingdings" panose="05000000000000000000" pitchFamily="2" charset="2"/>
              <a:buChar char="§"/>
            </a:pPr>
            <a:r>
              <a:rPr lang="en-US" dirty="0" smtClean="0">
                <a:latin typeface="+mj-lt"/>
              </a:rPr>
              <a:t>Unit cap lifted for First Component from 60,000 to 185,000 units</a:t>
            </a:r>
          </a:p>
          <a:p>
            <a:pPr marL="285750" indent="-285750" fontAlgn="auto">
              <a:spcBef>
                <a:spcPts val="600"/>
              </a:spcBef>
              <a:spcAft>
                <a:spcPts val="600"/>
              </a:spcAft>
              <a:buClr>
                <a:schemeClr val="accent6">
                  <a:lumMod val="50000"/>
                </a:schemeClr>
              </a:buClr>
              <a:buFont typeface="Wingdings" panose="05000000000000000000" pitchFamily="2" charset="2"/>
              <a:buChar char="§"/>
            </a:pPr>
            <a:r>
              <a:rPr lang="en-US" dirty="0" smtClean="0">
                <a:latin typeface="+mj-lt"/>
              </a:rPr>
              <a:t>CHAPs for approximately 110,500 units have been issued</a:t>
            </a:r>
          </a:p>
          <a:p>
            <a:pPr marL="285750" indent="-285750" fontAlgn="auto">
              <a:spcBef>
                <a:spcPts val="600"/>
              </a:spcBef>
              <a:spcAft>
                <a:spcPts val="600"/>
              </a:spcAft>
              <a:buClr>
                <a:schemeClr val="accent6">
                  <a:lumMod val="50000"/>
                </a:schemeClr>
              </a:buClr>
              <a:buFont typeface="Wingdings" panose="05000000000000000000" pitchFamily="2" charset="2"/>
              <a:buChar char="§"/>
            </a:pPr>
            <a:r>
              <a:rPr lang="en-US" dirty="0" smtClean="0">
                <a:latin typeface="+mj-lt"/>
              </a:rPr>
              <a:t>Discussions to lift the unit cap</a:t>
            </a:r>
          </a:p>
        </p:txBody>
      </p:sp>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2" name="Slide Number Placeholder 1"/>
          <p:cNvSpPr>
            <a:spLocks noGrp="1"/>
          </p:cNvSpPr>
          <p:nvPr>
            <p:ph type="sldNum" sz="quarter" idx="12"/>
          </p:nvPr>
        </p:nvSpPr>
        <p:spPr/>
        <p:txBody>
          <a:bodyPr/>
          <a:lstStyle/>
          <a:p>
            <a:fld id="{8D2BFA04-0D4A-4E0C-911D-A71B5E564EA4}" type="slidenum">
              <a:rPr lang="en-US" altLang="en-US" sz="1400" smtClean="0">
                <a:latin typeface="Cambria" panose="02040503050406030204" pitchFamily="18" charset="0"/>
              </a:rPr>
              <a:pPr/>
              <a:t>4</a:t>
            </a:fld>
            <a:endParaRPr lang="en-US" altLang="en-US" sz="1400" dirty="0">
              <a:latin typeface="Cambria" panose="02040503050406030204" pitchFamily="18" charset="0"/>
            </a:endParaRPr>
          </a:p>
        </p:txBody>
      </p:sp>
    </p:spTree>
    <p:extLst>
      <p:ext uri="{BB962C8B-B14F-4D97-AF65-F5344CB8AC3E}">
        <p14:creationId xmlns:p14="http://schemas.microsoft.com/office/powerpoint/2010/main" val="2804898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lstStyle/>
          <a:p>
            <a:pPr algn="ctr"/>
            <a:r>
              <a:rPr lang="en-US" sz="3200" b="1" dirty="0" smtClean="0">
                <a:solidFill>
                  <a:schemeClr val="accent6">
                    <a:lumMod val="75000"/>
                  </a:schemeClr>
                </a:solidFill>
              </a:rPr>
              <a:t>Selection</a:t>
            </a:r>
            <a:endParaRPr lang="en-US" sz="3200" b="1" dirty="0">
              <a:solidFill>
                <a:schemeClr val="accent6">
                  <a:lumMod val="75000"/>
                </a:schemeClr>
              </a:solidFill>
            </a:endParaRPr>
          </a:p>
        </p:txBody>
      </p:sp>
      <p:sp>
        <p:nvSpPr>
          <p:cNvPr id="3" name="Content Placeholder 2"/>
          <p:cNvSpPr>
            <a:spLocks noGrp="1"/>
          </p:cNvSpPr>
          <p:nvPr>
            <p:ph idx="1"/>
          </p:nvPr>
        </p:nvSpPr>
        <p:spPr>
          <a:xfrm>
            <a:off x="228600" y="1191131"/>
            <a:ext cx="7934070" cy="4618815"/>
          </a:xfrm>
        </p:spPr>
        <p:txBody>
          <a:bodyPr>
            <a:noAutofit/>
          </a:bodyPr>
          <a:lstStyle/>
          <a:p>
            <a:pPr marL="0" indent="0" defTabSz="457200">
              <a:lnSpc>
                <a:spcPct val="90000"/>
              </a:lnSpc>
              <a:spcBef>
                <a:spcPts val="1200"/>
              </a:spcBef>
              <a:spcAft>
                <a:spcPts val="1200"/>
              </a:spcAft>
              <a:buClr>
                <a:schemeClr val="accent6">
                  <a:lumMod val="50000"/>
                </a:schemeClr>
              </a:buClr>
              <a:buNone/>
            </a:pPr>
            <a:r>
              <a:rPr lang="en-US" dirty="0" smtClean="0">
                <a:latin typeface="+mj-lt"/>
              </a:rPr>
              <a:t>HUD now processes the applications received each month in the following order of priority:</a:t>
            </a:r>
          </a:p>
          <a:p>
            <a:pPr marL="457200" indent="-457200">
              <a:lnSpc>
                <a:spcPct val="90000"/>
              </a:lnSpc>
              <a:spcBef>
                <a:spcPts val="1200"/>
              </a:spcBef>
              <a:spcAft>
                <a:spcPts val="1200"/>
              </a:spcAft>
              <a:buClr>
                <a:schemeClr val="accent6">
                  <a:lumMod val="50000"/>
                </a:schemeClr>
              </a:buClr>
              <a:buFont typeface="+mj-lt"/>
              <a:buAutoNum type="arabicPeriod"/>
            </a:pPr>
            <a:r>
              <a:rPr lang="en-US" sz="2000" dirty="0" smtClean="0">
                <a:latin typeface="+mj-lt"/>
              </a:rPr>
              <a:t>Redeveloping physically or functionally obsolete housing </a:t>
            </a:r>
          </a:p>
          <a:p>
            <a:pPr marL="457200" indent="-457200">
              <a:lnSpc>
                <a:spcPct val="90000"/>
              </a:lnSpc>
              <a:spcBef>
                <a:spcPts val="1200"/>
              </a:spcBef>
              <a:spcAft>
                <a:spcPts val="1200"/>
              </a:spcAft>
              <a:buClr>
                <a:schemeClr val="accent6">
                  <a:lumMod val="50000"/>
                </a:schemeClr>
              </a:buClr>
              <a:buFont typeface="+mj-lt"/>
              <a:buAutoNum type="arabicPeriod"/>
            </a:pPr>
            <a:r>
              <a:rPr lang="en-US" sz="2000" dirty="0" smtClean="0">
                <a:latin typeface="+mj-lt"/>
              </a:rPr>
              <a:t>Part of a comprehensive neighborhood revitalization plan</a:t>
            </a:r>
          </a:p>
          <a:p>
            <a:pPr marL="457200" indent="-457200">
              <a:lnSpc>
                <a:spcPct val="90000"/>
              </a:lnSpc>
              <a:spcBef>
                <a:spcPts val="1200"/>
              </a:spcBef>
              <a:spcAft>
                <a:spcPts val="1200"/>
              </a:spcAft>
              <a:buClr>
                <a:schemeClr val="accent6">
                  <a:lumMod val="50000"/>
                </a:schemeClr>
              </a:buClr>
              <a:buFont typeface="+mj-lt"/>
              <a:buAutoNum type="arabicPeriod"/>
            </a:pPr>
            <a:r>
              <a:rPr lang="en-US" sz="2000" dirty="0" smtClean="0">
                <a:latin typeface="+mj-lt"/>
              </a:rPr>
              <a:t>In imminent danger of losing financing (e.g. expiring LIHTC award)</a:t>
            </a:r>
          </a:p>
          <a:p>
            <a:pPr marL="457200" indent="-457200">
              <a:lnSpc>
                <a:spcPct val="90000"/>
              </a:lnSpc>
              <a:spcBef>
                <a:spcPts val="1200"/>
              </a:spcBef>
              <a:spcAft>
                <a:spcPts val="1200"/>
              </a:spcAft>
              <a:buClr>
                <a:schemeClr val="accent6">
                  <a:lumMod val="50000"/>
                </a:schemeClr>
              </a:buClr>
              <a:buFont typeface="+mj-lt"/>
              <a:buAutoNum type="arabicPeriod"/>
            </a:pPr>
            <a:r>
              <a:rPr lang="en-US" sz="2000" dirty="0" smtClean="0">
                <a:latin typeface="+mj-lt"/>
              </a:rPr>
              <a:t>Other applications using LIHTC</a:t>
            </a:r>
          </a:p>
          <a:p>
            <a:pPr marL="457200" indent="-457200">
              <a:lnSpc>
                <a:spcPct val="90000"/>
              </a:lnSpc>
              <a:spcBef>
                <a:spcPts val="1200"/>
              </a:spcBef>
              <a:spcAft>
                <a:spcPts val="1200"/>
              </a:spcAft>
              <a:buClr>
                <a:schemeClr val="accent6">
                  <a:lumMod val="50000"/>
                </a:schemeClr>
              </a:buClr>
              <a:buFont typeface="+mj-lt"/>
              <a:buAutoNum type="arabicPeriod"/>
            </a:pPr>
            <a:r>
              <a:rPr lang="en-US" sz="2000" dirty="0" smtClean="0">
                <a:latin typeface="+mj-lt"/>
              </a:rPr>
              <a:t>Portfolio or multi-phase applications where at least 50% of properties fall under any of the above categories</a:t>
            </a:r>
          </a:p>
          <a:p>
            <a:pPr marL="457200" indent="-457200">
              <a:lnSpc>
                <a:spcPct val="90000"/>
              </a:lnSpc>
              <a:spcBef>
                <a:spcPts val="1200"/>
              </a:spcBef>
              <a:spcAft>
                <a:spcPts val="1200"/>
              </a:spcAft>
              <a:buClr>
                <a:schemeClr val="accent6">
                  <a:lumMod val="50000"/>
                </a:schemeClr>
              </a:buClr>
              <a:buFont typeface="+mj-lt"/>
              <a:buAutoNum type="arabicPeriod"/>
            </a:pPr>
            <a:r>
              <a:rPr lang="en-US" sz="2000" dirty="0" smtClean="0">
                <a:latin typeface="+mj-lt"/>
              </a:rPr>
              <a:t>All other applications</a:t>
            </a:r>
            <a:endParaRPr lang="en-US" sz="2000" dirty="0">
              <a:latin typeface="+mj-lt"/>
            </a:endParaRP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5</a:t>
            </a:fld>
            <a:endParaRPr lang="en-US" altLang="en-US" dirty="0"/>
          </a:p>
        </p:txBody>
      </p:sp>
    </p:spTree>
    <p:extLst>
      <p:ext uri="{BB962C8B-B14F-4D97-AF65-F5344CB8AC3E}">
        <p14:creationId xmlns:p14="http://schemas.microsoft.com/office/powerpoint/2010/main" val="3090257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D2BFA04-0D4A-4E0C-911D-A71B5E564EA4}" type="slidenum">
              <a:rPr lang="en-US" altLang="en-US" sz="1400" smtClean="0">
                <a:latin typeface="Cambria" panose="02040503050406030204" pitchFamily="18" charset="0"/>
              </a:rPr>
              <a:pPr/>
              <a:t>6</a:t>
            </a:fld>
            <a:endParaRPr lang="en-US" altLang="en-US" sz="1400" dirty="0">
              <a:latin typeface="Cambria" panose="02040503050406030204" pitchFamily="18" charset="0"/>
            </a:endParaRPr>
          </a:p>
        </p:txBody>
      </p:sp>
      <p:sp>
        <p:nvSpPr>
          <p:cNvPr id="3" name="Rectangle 2"/>
          <p:cNvSpPr/>
          <p:nvPr/>
        </p:nvSpPr>
        <p:spPr>
          <a:xfrm>
            <a:off x="2057400" y="2886656"/>
            <a:ext cx="4756431" cy="584775"/>
          </a:xfrm>
          <a:prstGeom prst="rect">
            <a:avLst/>
          </a:prstGeom>
        </p:spPr>
        <p:txBody>
          <a:bodyPr wrap="none" anchor="ctr">
            <a:spAutoFit/>
          </a:bodyPr>
          <a:lstStyle/>
          <a:p>
            <a:pPr algn="ctr" fontAlgn="auto">
              <a:spcAft>
                <a:spcPts val="0"/>
              </a:spcAft>
            </a:pPr>
            <a:r>
              <a:rPr lang="en-US" sz="3200" b="1" dirty="0" smtClean="0">
                <a:solidFill>
                  <a:schemeClr val="accent6">
                    <a:lumMod val="75000"/>
                  </a:schemeClr>
                </a:solidFill>
              </a:rPr>
              <a:t>CONVERSION PROCESS</a:t>
            </a:r>
            <a:endParaRPr lang="en-US" sz="3200" dirty="0">
              <a:solidFill>
                <a:schemeClr val="accent6">
                  <a:lumMod val="75000"/>
                </a:schemeClr>
              </a:solidFill>
            </a:endParaRPr>
          </a:p>
        </p:txBody>
      </p:sp>
    </p:spTree>
    <p:extLst>
      <p:ext uri="{BB962C8B-B14F-4D97-AF65-F5344CB8AC3E}">
        <p14:creationId xmlns:p14="http://schemas.microsoft.com/office/powerpoint/2010/main" val="3539949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68362"/>
          </a:xfrm>
        </p:spPr>
        <p:txBody>
          <a:bodyPr/>
          <a:lstStyle/>
          <a:p>
            <a:pPr algn="ctr"/>
            <a:r>
              <a:rPr lang="en-US" sz="3200" b="1" dirty="0" smtClean="0">
                <a:solidFill>
                  <a:schemeClr val="accent6">
                    <a:lumMod val="75000"/>
                  </a:schemeClr>
                </a:solidFill>
              </a:rPr>
              <a:t>Overview of the Conversion Process</a:t>
            </a:r>
            <a:endParaRPr lang="en-US" sz="3200" b="1" dirty="0">
              <a:solidFill>
                <a:schemeClr val="accent6">
                  <a:lumMod val="75000"/>
                </a:schemeClr>
              </a:solidFill>
            </a:endParaRPr>
          </a:p>
        </p:txBody>
      </p:sp>
      <p:sp>
        <p:nvSpPr>
          <p:cNvPr id="3" name="Content Placeholder 2"/>
          <p:cNvSpPr>
            <a:spLocks noGrp="1"/>
          </p:cNvSpPr>
          <p:nvPr>
            <p:ph idx="1"/>
          </p:nvPr>
        </p:nvSpPr>
        <p:spPr>
          <a:xfrm>
            <a:off x="457200" y="1219200"/>
            <a:ext cx="7620000" cy="4267201"/>
          </a:xfrm>
        </p:spPr>
        <p:txBody>
          <a:bodyPr>
            <a:noAutofit/>
          </a:bodyPr>
          <a:lstStyle/>
          <a:p>
            <a:pPr>
              <a:lnSpc>
                <a:spcPct val="110000"/>
              </a:lnSpc>
              <a:spcBef>
                <a:spcPts val="1200"/>
              </a:spcBef>
              <a:spcAft>
                <a:spcPts val="1200"/>
              </a:spcAft>
              <a:buClr>
                <a:schemeClr val="accent6">
                  <a:lumMod val="50000"/>
                </a:schemeClr>
              </a:buClr>
              <a:buFont typeface="Wingdings" panose="05000000000000000000" pitchFamily="2" charset="2"/>
              <a:buChar char="§"/>
            </a:pPr>
            <a:r>
              <a:rPr lang="en-US" sz="1800" dirty="0" smtClean="0">
                <a:latin typeface="+mj-lt"/>
              </a:rPr>
              <a:t>PHA applies for RAD</a:t>
            </a:r>
          </a:p>
          <a:p>
            <a:pPr>
              <a:lnSpc>
                <a:spcPct val="110000"/>
              </a:lnSpc>
              <a:spcBef>
                <a:spcPts val="1200"/>
              </a:spcBef>
              <a:spcAft>
                <a:spcPts val="1200"/>
              </a:spcAft>
              <a:buClr>
                <a:schemeClr val="accent6">
                  <a:lumMod val="50000"/>
                </a:schemeClr>
              </a:buClr>
              <a:buFont typeface="Wingdings" panose="05000000000000000000" pitchFamily="2" charset="2"/>
              <a:buChar char="§"/>
            </a:pPr>
            <a:r>
              <a:rPr lang="en-US" sz="1800" dirty="0" smtClean="0">
                <a:latin typeface="+mj-lt"/>
              </a:rPr>
              <a:t>HUD issues a Commitment to enter into a Housing Assistance Payment (“CHAP”) contract</a:t>
            </a:r>
          </a:p>
          <a:p>
            <a:pPr>
              <a:lnSpc>
                <a:spcPct val="110000"/>
              </a:lnSpc>
              <a:spcBef>
                <a:spcPts val="1200"/>
              </a:spcBef>
              <a:spcAft>
                <a:spcPts val="1200"/>
              </a:spcAft>
              <a:buClr>
                <a:schemeClr val="accent6">
                  <a:lumMod val="50000"/>
                </a:schemeClr>
              </a:buClr>
              <a:buFont typeface="Wingdings" panose="05000000000000000000" pitchFamily="2" charset="2"/>
              <a:buChar char="§"/>
            </a:pPr>
            <a:r>
              <a:rPr lang="en-US" sz="1800" dirty="0" smtClean="0">
                <a:latin typeface="+mj-lt"/>
              </a:rPr>
              <a:t>PHA enters a Public Housing Information Center (“PIC”) </a:t>
            </a:r>
            <a:r>
              <a:rPr lang="en-US" sz="1800" dirty="0">
                <a:latin typeface="+mj-lt"/>
              </a:rPr>
              <a:t>removal </a:t>
            </a:r>
            <a:r>
              <a:rPr lang="en-US" sz="1800" dirty="0" smtClean="0">
                <a:latin typeface="+mj-lt"/>
              </a:rPr>
              <a:t>request</a:t>
            </a:r>
          </a:p>
          <a:p>
            <a:pPr>
              <a:lnSpc>
                <a:spcPct val="110000"/>
              </a:lnSpc>
              <a:spcBef>
                <a:spcPts val="1200"/>
              </a:spcBef>
              <a:spcAft>
                <a:spcPts val="1200"/>
              </a:spcAft>
              <a:buClr>
                <a:schemeClr val="accent6">
                  <a:lumMod val="50000"/>
                </a:schemeClr>
              </a:buClr>
              <a:buFont typeface="Wingdings" panose="05000000000000000000" pitchFamily="2" charset="2"/>
              <a:buChar char="§"/>
            </a:pPr>
            <a:r>
              <a:rPr lang="en-US" sz="1800" dirty="0" smtClean="0">
                <a:latin typeface="+mj-lt"/>
              </a:rPr>
              <a:t>Monthly check-in calls.  Transaction Manager assigned</a:t>
            </a:r>
          </a:p>
          <a:p>
            <a:pPr>
              <a:lnSpc>
                <a:spcPct val="110000"/>
              </a:lnSpc>
              <a:spcBef>
                <a:spcPts val="1200"/>
              </a:spcBef>
              <a:spcAft>
                <a:spcPts val="1200"/>
              </a:spcAft>
              <a:buClr>
                <a:schemeClr val="accent6">
                  <a:lumMod val="50000"/>
                </a:schemeClr>
              </a:buClr>
              <a:buFont typeface="Wingdings" panose="05000000000000000000" pitchFamily="2" charset="2"/>
              <a:buChar char="§"/>
            </a:pPr>
            <a:r>
              <a:rPr lang="en-US" sz="1800" dirty="0" smtClean="0">
                <a:latin typeface="+mj-lt"/>
              </a:rPr>
              <a:t>PHA submits Financing Plan</a:t>
            </a:r>
          </a:p>
          <a:p>
            <a:pPr>
              <a:lnSpc>
                <a:spcPct val="110000"/>
              </a:lnSpc>
              <a:spcBef>
                <a:spcPts val="1200"/>
              </a:spcBef>
              <a:spcAft>
                <a:spcPts val="1200"/>
              </a:spcAft>
              <a:buClr>
                <a:schemeClr val="accent6">
                  <a:lumMod val="50000"/>
                </a:schemeClr>
              </a:buClr>
              <a:buFont typeface="Wingdings" panose="05000000000000000000" pitchFamily="2" charset="2"/>
              <a:buChar char="§"/>
            </a:pPr>
            <a:r>
              <a:rPr lang="en-US" sz="1800" dirty="0" smtClean="0">
                <a:latin typeface="+mj-lt"/>
              </a:rPr>
              <a:t>RAD Conversion Commitment (“RCC”) is issued</a:t>
            </a:r>
          </a:p>
          <a:p>
            <a:pPr>
              <a:lnSpc>
                <a:spcPct val="110000"/>
              </a:lnSpc>
              <a:spcBef>
                <a:spcPts val="1200"/>
              </a:spcBef>
              <a:spcAft>
                <a:spcPts val="1200"/>
              </a:spcAft>
              <a:buClr>
                <a:schemeClr val="accent6">
                  <a:lumMod val="50000"/>
                </a:schemeClr>
              </a:buClr>
              <a:buFont typeface="Wingdings" panose="05000000000000000000" pitchFamily="2" charset="2"/>
              <a:buChar char="§"/>
            </a:pPr>
            <a:r>
              <a:rPr lang="en-US" sz="1800" dirty="0" smtClean="0">
                <a:latin typeface="+mj-lt"/>
              </a:rPr>
              <a:t>Closing/RAD Use Agreement is recorded</a:t>
            </a:r>
          </a:p>
          <a:p>
            <a:pPr>
              <a:lnSpc>
                <a:spcPct val="110000"/>
              </a:lnSpc>
              <a:spcBef>
                <a:spcPts val="1200"/>
              </a:spcBef>
              <a:spcAft>
                <a:spcPts val="1200"/>
              </a:spcAft>
              <a:buClr>
                <a:schemeClr val="accent6">
                  <a:lumMod val="50000"/>
                </a:schemeClr>
              </a:buClr>
              <a:buFont typeface="Wingdings" panose="05000000000000000000" pitchFamily="2" charset="2"/>
              <a:buChar char="§"/>
            </a:pPr>
            <a:r>
              <a:rPr lang="en-US" sz="1800" dirty="0" smtClean="0">
                <a:latin typeface="+mj-lt"/>
              </a:rPr>
              <a:t>RAD HAP Contract takes effect</a:t>
            </a:r>
            <a:endParaRPr lang="en-US" sz="1800" dirty="0">
              <a:latin typeface="+mj-lt"/>
            </a:endParaRP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7</a:t>
            </a:fld>
            <a:endParaRPr lang="en-US" altLang="en-US" dirty="0"/>
          </a:p>
        </p:txBody>
      </p:sp>
    </p:spTree>
    <p:extLst>
      <p:ext uri="{BB962C8B-B14F-4D97-AF65-F5344CB8AC3E}">
        <p14:creationId xmlns:p14="http://schemas.microsoft.com/office/powerpoint/2010/main" val="184939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620000" cy="1143000"/>
          </a:xfrm>
        </p:spPr>
        <p:txBody>
          <a:bodyPr/>
          <a:lstStyle/>
          <a:p>
            <a:pPr algn="ctr"/>
            <a:r>
              <a:rPr lang="en-US" sz="3200" b="1" dirty="0" smtClean="0">
                <a:solidFill>
                  <a:schemeClr val="accent6">
                    <a:lumMod val="75000"/>
                  </a:schemeClr>
                </a:solidFill>
              </a:rPr>
              <a:t>CHAP</a:t>
            </a:r>
            <a:endParaRPr lang="en-US" sz="3200" b="1" dirty="0">
              <a:solidFill>
                <a:schemeClr val="accent6">
                  <a:lumMod val="75000"/>
                </a:schemeClr>
              </a:solidFill>
            </a:endParaRPr>
          </a:p>
        </p:txBody>
      </p:sp>
      <p:sp>
        <p:nvSpPr>
          <p:cNvPr id="3" name="Content Placeholder 2"/>
          <p:cNvSpPr>
            <a:spLocks noGrp="1"/>
          </p:cNvSpPr>
          <p:nvPr>
            <p:ph idx="1"/>
          </p:nvPr>
        </p:nvSpPr>
        <p:spPr>
          <a:xfrm>
            <a:off x="457200" y="1524000"/>
            <a:ext cx="7620000" cy="4038600"/>
          </a:xfrm>
        </p:spPr>
        <p:txBody>
          <a:bodyPr>
            <a:normAutofit lnSpcReduction="10000"/>
          </a:bodyPr>
          <a:lstStyle/>
          <a:p>
            <a:pPr marL="228600">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The CHAP is the equivalent of a HUD RAD award letter</a:t>
            </a:r>
          </a:p>
          <a:p>
            <a:pPr marL="228600">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The CHAP sets forth the required milestones</a:t>
            </a:r>
          </a:p>
          <a:p>
            <a:pPr marL="228600">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The CHAP specifies the number of units to be converted and the contract rents.  Does not address additional land or non-dwelling units.</a:t>
            </a:r>
          </a:p>
          <a:p>
            <a:pPr marL="228600">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Within 30 days of CHAP issuance, PHA submits PIC application for the units to be “Removed from Inventory/RAD.”</a:t>
            </a:r>
            <a:endParaRPr lang="en-US" sz="2400" dirty="0">
              <a:latin typeface="+mj-lt"/>
            </a:endParaRP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8</a:t>
            </a:fld>
            <a:endParaRPr lang="en-US" altLang="en-US" dirty="0"/>
          </a:p>
        </p:txBody>
      </p:sp>
    </p:spTree>
    <p:extLst>
      <p:ext uri="{BB962C8B-B14F-4D97-AF65-F5344CB8AC3E}">
        <p14:creationId xmlns:p14="http://schemas.microsoft.com/office/powerpoint/2010/main" val="27582639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solidFill>
                  <a:schemeClr val="accent6">
                    <a:lumMod val="75000"/>
                  </a:schemeClr>
                </a:solidFill>
              </a:rPr>
              <a:t>PIC ENTRY</a:t>
            </a:r>
            <a:endParaRPr lang="en-US" sz="3200" b="1" dirty="0">
              <a:solidFill>
                <a:schemeClr val="accent6">
                  <a:lumMod val="75000"/>
                </a:schemeClr>
              </a:solidFill>
            </a:endParaRPr>
          </a:p>
        </p:txBody>
      </p:sp>
      <p:sp>
        <p:nvSpPr>
          <p:cNvPr id="3" name="Content Placeholder 2"/>
          <p:cNvSpPr>
            <a:spLocks noGrp="1"/>
          </p:cNvSpPr>
          <p:nvPr>
            <p:ph idx="1"/>
          </p:nvPr>
        </p:nvSpPr>
        <p:spPr>
          <a:xfrm>
            <a:off x="468630" y="1295400"/>
            <a:ext cx="7543800" cy="4038600"/>
          </a:xfrm>
        </p:spPr>
        <p:txBody>
          <a:bodyPr>
            <a:normAutofit lnSpcReduction="10000"/>
          </a:bodyPr>
          <a:lstStyle/>
          <a:p>
            <a:pPr marL="228600">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The PIC entry amounts to acceptance of the CHAP</a:t>
            </a:r>
          </a:p>
          <a:p>
            <a:pPr marL="228600">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PIC entry exempts the property from scoring under the Public Housing Assessment System (“PHAS”).  Properties with CHAPs are still subject to physical inspections and other PHAS assessment, but will not be scored</a:t>
            </a:r>
          </a:p>
          <a:p>
            <a:pPr marL="228600">
              <a:spcBef>
                <a:spcPts val="1200"/>
              </a:spcBef>
              <a:spcAft>
                <a:spcPts val="1800"/>
              </a:spcAft>
              <a:buClr>
                <a:schemeClr val="accent6">
                  <a:lumMod val="50000"/>
                </a:schemeClr>
              </a:buClr>
              <a:buFont typeface="Wingdings" panose="05000000000000000000" pitchFamily="2" charset="2"/>
              <a:buChar char="§"/>
            </a:pPr>
            <a:r>
              <a:rPr lang="en-US" sz="2400" dirty="0" smtClean="0">
                <a:latin typeface="+mj-lt"/>
              </a:rPr>
              <a:t>Allows the PHA to also propose additional real property to be removed from public housing restrictions (associated land and non-dwelling units)</a:t>
            </a:r>
            <a:endParaRPr lang="en-US" sz="2400" dirty="0">
              <a:latin typeface="+mj-lt"/>
            </a:endParaRP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9508" b="11971"/>
          <a:stretch/>
        </p:blipFill>
        <p:spPr>
          <a:xfrm>
            <a:off x="6324600" y="5497280"/>
            <a:ext cx="2066670" cy="640080"/>
          </a:xfrm>
          <a:prstGeom prst="rect">
            <a:avLst/>
          </a:prstGeom>
        </p:spPr>
      </p:pic>
      <p:sp>
        <p:nvSpPr>
          <p:cNvPr id="4" name="Slide Number Placeholder 3"/>
          <p:cNvSpPr>
            <a:spLocks noGrp="1"/>
          </p:cNvSpPr>
          <p:nvPr>
            <p:ph type="sldNum" sz="quarter" idx="12"/>
          </p:nvPr>
        </p:nvSpPr>
        <p:spPr/>
        <p:txBody>
          <a:bodyPr/>
          <a:lstStyle/>
          <a:p>
            <a:fld id="{FBE47F1D-90A0-4B9E-85F9-72F1E496F5D2}" type="slidenum">
              <a:rPr lang="en-US" altLang="en-US" smtClean="0"/>
              <a:pPr/>
              <a:t>9</a:t>
            </a:fld>
            <a:endParaRPr lang="en-US" altLang="en-US" dirty="0"/>
          </a:p>
        </p:txBody>
      </p:sp>
    </p:spTree>
    <p:extLst>
      <p:ext uri="{BB962C8B-B14F-4D97-AF65-F5344CB8AC3E}">
        <p14:creationId xmlns:p14="http://schemas.microsoft.com/office/powerpoint/2010/main" val="35374235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4">
      <a:dk1>
        <a:srgbClr val="777777"/>
      </a:dk1>
      <a:lt1>
        <a:srgbClr val="FFFFFF"/>
      </a:lt1>
      <a:dk2>
        <a:srgbClr val="686B5D"/>
      </a:dk2>
      <a:lt2>
        <a:srgbClr val="D1D1CB"/>
      </a:lt2>
      <a:accent1>
        <a:srgbClr val="D2D2CD"/>
      </a:accent1>
      <a:accent2>
        <a:srgbClr val="809EA8"/>
      </a:accent2>
      <a:accent3>
        <a:srgbClr val="B9BAB6"/>
      </a:accent3>
      <a:accent4>
        <a:srgbClr val="DADADA"/>
      </a:accent4>
      <a:accent5>
        <a:srgbClr val="C6C6C1"/>
      </a:accent5>
      <a:accent6>
        <a:srgbClr val="92D050"/>
      </a:accent6>
      <a:hlink>
        <a:srgbClr val="FFCC66"/>
      </a:hlink>
      <a:folHlink>
        <a:srgbClr val="E9DCB9"/>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2758</TotalTime>
  <Words>2485</Words>
  <Application>Microsoft Office PowerPoint</Application>
  <PresentationFormat>On-screen Show (4:3)</PresentationFormat>
  <Paragraphs>256</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Adjacency</vt:lpstr>
      <vt:lpstr>       2015 LEGAL AND POLICY SEMINAR RAD UPDATES</vt:lpstr>
      <vt:lpstr>WHAT IS RAD?</vt:lpstr>
      <vt:lpstr>WHAT IS RAD? (continued)</vt:lpstr>
      <vt:lpstr>PowerPoint Presentation</vt:lpstr>
      <vt:lpstr>Selection</vt:lpstr>
      <vt:lpstr>PowerPoint Presentation</vt:lpstr>
      <vt:lpstr>Overview of the Conversion Process</vt:lpstr>
      <vt:lpstr>CHAP</vt:lpstr>
      <vt:lpstr>PIC ENTRY</vt:lpstr>
      <vt:lpstr>Check-In Calls</vt:lpstr>
      <vt:lpstr>CHAP Amendment </vt:lpstr>
      <vt:lpstr>Financing Plan</vt:lpstr>
      <vt:lpstr>FINANCING PLAN (continued)</vt:lpstr>
      <vt:lpstr>FINANCING PLAN (continued) DUE DATE</vt:lpstr>
      <vt:lpstr>FINANCING PLAN (continued)</vt:lpstr>
      <vt:lpstr>RCC</vt:lpstr>
      <vt:lpstr>RCC (continued)</vt:lpstr>
      <vt:lpstr>HUD FIELD OFFICE COUNSEL</vt:lpstr>
      <vt:lpstr>CLOSING</vt:lpstr>
      <vt:lpstr>CLOSING (continued)</vt:lpstr>
      <vt:lpstr>RAD Use Agreement</vt:lpstr>
      <vt:lpstr>RAD HAP Contract</vt:lpstr>
      <vt:lpstr>POST CLOSING</vt:lpstr>
      <vt:lpstr>PowerPoint Presentation</vt:lpstr>
      <vt:lpstr>Planning</vt:lpstr>
      <vt:lpstr>Planning (continued)</vt:lpstr>
      <vt:lpstr>Planning (continued)  Special Issues</vt:lpstr>
      <vt:lpstr>PowerPoint Presentation</vt:lpstr>
      <vt:lpstr>General RAD Requirements</vt:lpstr>
      <vt:lpstr>General RAD Requirements (continued)</vt:lpstr>
      <vt:lpstr>Challenges</vt:lpstr>
      <vt:lpstr>Governing Regulations and Guidance</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 Conversion and Rehabilitation using LIHTC: Key Considerations</dc:title>
  <dc:creator>Cindy Berrio</dc:creator>
  <cp:lastModifiedBy>Delphine Carnes</cp:lastModifiedBy>
  <cp:revision>161</cp:revision>
  <cp:lastPrinted>2015-11-30T21:06:54Z</cp:lastPrinted>
  <dcterms:created xsi:type="dcterms:W3CDTF">2014-11-12T15:07:54Z</dcterms:created>
  <dcterms:modified xsi:type="dcterms:W3CDTF">2018-04-20T13:00:08Z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TC010902871033</vt:lpwstr>
  </property>
</Properties>
</file>